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83" r:id="rId3"/>
    <p:sldId id="282" r:id="rId4"/>
    <p:sldId id="259" r:id="rId5"/>
    <p:sldId id="332" r:id="rId6"/>
    <p:sldId id="333" r:id="rId7"/>
    <p:sldId id="304" r:id="rId8"/>
    <p:sldId id="308" r:id="rId9"/>
    <p:sldId id="287" r:id="rId10"/>
    <p:sldId id="324" r:id="rId11"/>
    <p:sldId id="316" r:id="rId12"/>
    <p:sldId id="313" r:id="rId13"/>
    <p:sldId id="314" r:id="rId14"/>
    <p:sldId id="315" r:id="rId15"/>
    <p:sldId id="310" r:id="rId16"/>
    <p:sldId id="335" r:id="rId17"/>
    <p:sldId id="311" r:id="rId18"/>
    <p:sldId id="317" r:id="rId19"/>
    <p:sldId id="292" r:id="rId20"/>
    <p:sldId id="306" r:id="rId21"/>
    <p:sldId id="325" r:id="rId22"/>
    <p:sldId id="32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6AA"/>
    <a:srgbClr val="40A693"/>
    <a:srgbClr val="5E5CA2"/>
    <a:srgbClr val="178AA1"/>
    <a:srgbClr val="4075A9"/>
    <a:srgbClr val="5268A5"/>
    <a:srgbClr val="FFFF99"/>
    <a:srgbClr val="E7BC05"/>
    <a:srgbClr val="778495"/>
    <a:srgbClr val="44A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0" autoAdjust="0"/>
    <p:restoredTop sz="79989" autoAdjust="0"/>
  </p:normalViewPr>
  <p:slideViewPr>
    <p:cSldViewPr snapToGrid="0" showGuides="1">
      <p:cViewPr varScale="1">
        <p:scale>
          <a:sx n="73" d="100"/>
          <a:sy n="73" d="100"/>
        </p:scale>
        <p:origin x="1085" y="62"/>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t>2021/4/11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各位亲爱的同学们，评委老师们，大家好。我们是来自吴健雄学院的“冠智为羽”课题组；我们的作品是：</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基于深度学习的冠状动脉</a:t>
            </a:r>
            <a:r>
              <a:rPr lang="en-US" altLang="zh-CN" sz="1200" b="0"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1200" b="0"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a:p>
            <a:pPr algn="just"/>
            <a:endParaRPr lang="zh-CN" altLang="en-US"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基于上述描述，我们提出我们课题的若干关键词：在少标签的情况下，使用全</a:t>
            </a:r>
            <a:r>
              <a:rPr lang="en-US" altLang="zh-CN" dirty="0"/>
              <a:t>/</a:t>
            </a:r>
            <a:r>
              <a:rPr lang="zh-CN" altLang="en-US" dirty="0"/>
              <a:t>弱监督结合的方法，并基于考生</a:t>
            </a:r>
            <a:r>
              <a:rPr lang="en-US" altLang="zh-CN" dirty="0"/>
              <a:t>-</a:t>
            </a:r>
            <a:r>
              <a:rPr lang="zh-CN" altLang="en-US" dirty="0"/>
              <a:t>考官网络设计，最大程度上排除噪声的干扰（如肺静脉），从而保证分割结果的一致性，即避免断裂。</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首先，我们准备原图像数据集，其中部分图像具有管腔标签标注；此外，通过传统算法从每张原图像中获得冠脉的中心线信息，在经过</a:t>
            </a:r>
            <a:r>
              <a:rPr lang="en-US" altLang="zh-CN" dirty="0"/>
              <a:t>CGM</a:t>
            </a:r>
            <a:r>
              <a:rPr lang="zh-CN" altLang="en-US" dirty="0"/>
              <a:t>模型后获得高斯掩膜，即对中心线的膨胀扩展；</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上述工作完成后，首先将管腔标签和高斯掩膜输入考官网络，得到管腔标签的中心线数据。这一步骤是为了训练考官网络学习管腔拓扑结构的特征和管腔与中心线之间的映射关系；</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之后，将原图像输入考生网络，得到原图像的管腔分割结果，并基于管腔标签计算损失训练考生网络。可以看到，此时的考生网络输出结果并不太理想；</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若原图像并没有对应的管腔标签，则直接将考生网络的输出结果交给考官网络进行“批改”；考官网络根据之前的训练结果得到输入的中心线信息，并与高斯掩膜计算损失，反馈到考生网络；</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Drop-Out </a:t>
            </a:r>
            <a:r>
              <a:rPr lang="zh-CN" altLang="en-US" dirty="0"/>
              <a:t>层可以用于解决不平衡问题；它通过对分割结果中确信度高的部分进行忽略，从而使网络集中关注难以分割的部分，从而实现动态的类别平衡；</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16</a:t>
            </a:fld>
            <a:endParaRPr lang="zh-CN" altLang="en-US"/>
          </a:p>
        </p:txBody>
      </p:sp>
    </p:spTree>
    <p:extLst>
      <p:ext uri="{BB962C8B-B14F-4D97-AF65-F5344CB8AC3E}">
        <p14:creationId xmlns:p14="http://schemas.microsoft.com/office/powerpoint/2010/main" val="416167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这里展示的便是上述算法的整体流程。该模型对于考生网络而言，</a:t>
            </a:r>
            <a:r>
              <a:rPr lang="zh-CN" altLang="en-US" b="0" dirty="0">
                <a:solidFill>
                  <a:srgbClr val="4075A9"/>
                </a:solidFill>
              </a:rPr>
              <a:t>结合了管腔分割特征训练和考官网络评估反馈，从而提高分割结果的准确性</a:t>
            </a:r>
            <a:endParaRPr lang="zh-CN" altLang="en-US" b="0" dirty="0"/>
          </a:p>
        </p:txBody>
      </p:sp>
      <p:sp>
        <p:nvSpPr>
          <p:cNvPr id="4" name="灯片编号占位符 3"/>
          <p:cNvSpPr>
            <a:spLocks noGrp="1"/>
          </p:cNvSpPr>
          <p:nvPr>
            <p:ph type="sldNum" sz="quarter" idx="10"/>
          </p:nvPr>
        </p:nvSpPr>
        <p:spPr/>
        <p:txBody>
          <a:bodyPr/>
          <a:lstStyle/>
          <a:p>
            <a:fld id="{81D4C706-B552-48CF-B615-B4F29AB3EE5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基于上述算法，我们编写了对应的用户图形界面，使用一键式操作降低了使用门槛，展示效果更直观生动。软件功能有：</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19</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接下来，我们将从以下几个方面来介绍我们的项目：背景介绍，设计理念，技术方案，作品介绍和功能演示</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21</a:t>
            </a:fld>
            <a:endParaRPr lang="zh-CN" altLang="en-US"/>
          </a:p>
        </p:txBody>
      </p:sp>
    </p:spTree>
    <p:extLst>
      <p:ext uri="{BB962C8B-B14F-4D97-AF65-F5344CB8AC3E}">
        <p14:creationId xmlns:p14="http://schemas.microsoft.com/office/powerpoint/2010/main" val="3569456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心血管疾病是我国患病人数最多，最普遍的疾病之一；心血管疾病的高危险性和临床治疗诊断的高难度一直是我国国民健康前的一座大山；可以说，解决这一课题是极有必要且紧迫的</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通过前期的文献调查我们发现，目前的冠脉分割方法主要有两类；传统方法有</a:t>
            </a:r>
            <a:r>
              <a:rPr lang="en-US" altLang="zh-CN" dirty="0"/>
              <a:t>….</a:t>
            </a:r>
            <a:r>
              <a:rPr lang="zh-CN" altLang="en-US" dirty="0"/>
              <a:t>他们的确能精确分割血管，但依赖于手工标注且对噪声比较敏感；</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extLst>
      <p:ext uri="{BB962C8B-B14F-4D97-AF65-F5344CB8AC3E}">
        <p14:creationId xmlns:p14="http://schemas.microsoft.com/office/powerpoint/2010/main" val="120875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而在深度学习方法中有</a:t>
            </a:r>
            <a:r>
              <a:rPr lang="en-US" altLang="zh-CN" dirty="0"/>
              <a:t>…</a:t>
            </a:r>
            <a:r>
              <a:rPr lang="zh-CN" altLang="en-US" dirty="0"/>
              <a:t>他们的优势是</a:t>
            </a:r>
            <a:r>
              <a:rPr lang="en-US" altLang="zh-CN" dirty="0"/>
              <a:t>….</a:t>
            </a:r>
            <a:r>
              <a:rPr lang="zh-CN" altLang="en-US" dirty="0"/>
              <a:t>但仍高度依赖标签且在管腔狭窄时分割结果不尽如人意</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extLst>
      <p:ext uri="{BB962C8B-B14F-4D97-AF65-F5344CB8AC3E}">
        <p14:creationId xmlns:p14="http://schemas.microsoft.com/office/powerpoint/2010/main" val="136175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然而我们也遇到了些许挑战：首先是标注样本数量稀少且获取成本很高；其次狭窄病变使得网络难以学习相应的特征，很容易在狭窄处中断分割；</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此外，冠脉结构本就十分细小，狭窄处更甚，使得网络难以获取如此细节的特征从而不易拟合；最后，冠脉在整体输入的图片中占比极小，类别不平衡十分严重。综上所述，想要分割出完整精确的冠脉并非易事。</a:t>
            </a:r>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t>2021/4/11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2.png"/><Relationship Id="rId2" Type="http://schemas.microsoft.com/office/2007/relationships/media" Target="../media/media1.wav"/><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3.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786377" y="1897165"/>
            <a:ext cx="10619139" cy="1754326"/>
          </a:xfrm>
          <a:prstGeom prst="rect">
            <a:avLst/>
          </a:prstGeom>
          <a:noFill/>
        </p:spPr>
        <p:txBody>
          <a:bodyPr wrap="square" rtlCol="0">
            <a:spAutoFit/>
          </a:bodyPr>
          <a:lstStyle/>
          <a:p>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基于深度学习的</a:t>
            </a:r>
            <a:endPar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冠状动脉</a:t>
            </a:r>
            <a:r>
              <a:rPr lang="en-US" altLang="zh-CN" sz="5400" b="1" dirty="0">
                <a:solidFill>
                  <a:srgbClr val="5268A5"/>
                </a:solidFill>
                <a:latin typeface="字魂59号-创粗黑" panose="00000500000000000000" pitchFamily="2" charset="-122"/>
                <a:ea typeface="字魂59号-创粗黑" panose="00000500000000000000" pitchFamily="2" charset="-122"/>
                <a:cs typeface="+mn-ea"/>
                <a:sym typeface="+mn-lt"/>
              </a:rPr>
              <a:t>CT</a:t>
            </a:r>
            <a:r>
              <a:rPr lang="zh-CN" altLang="en-US" sz="5400" b="1" dirty="0">
                <a:solidFill>
                  <a:srgbClr val="5268A5"/>
                </a:solidFill>
                <a:latin typeface="字魂59号-创粗黑" panose="00000500000000000000" pitchFamily="2" charset="-122"/>
                <a:ea typeface="字魂59号-创粗黑" panose="00000500000000000000" pitchFamily="2" charset="-122"/>
                <a:cs typeface="+mn-ea"/>
                <a:sym typeface="+mn-lt"/>
              </a:rPr>
              <a:t>造影图像智能处理</a:t>
            </a:r>
          </a:p>
        </p:txBody>
      </p:sp>
      <p:sp>
        <p:nvSpPr>
          <p:cNvPr id="38" name="TextBox 33"/>
          <p:cNvSpPr txBox="1"/>
          <p:nvPr/>
        </p:nvSpPr>
        <p:spPr>
          <a:xfrm>
            <a:off x="8012220" y="4744097"/>
            <a:ext cx="2916126" cy="1323439"/>
          </a:xfrm>
          <a:prstGeom prst="rect">
            <a:avLst/>
          </a:prstGeom>
          <a:noFill/>
        </p:spPr>
        <p:txBody>
          <a:bodyPr wrap="square" rtlCol="0">
            <a:spAutoFit/>
          </a:bodyPr>
          <a:lstStyle/>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“冠智为羽”课题组</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组员：陈喆鑫，郑滢，朱子衿</a:t>
            </a: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en-US" altLang="zh-CN" sz="1600" b="1"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b="1" dirty="0">
                <a:solidFill>
                  <a:srgbClr val="5066A4"/>
                </a:solidFill>
                <a:latin typeface="字魂59号-创粗黑" panose="00000500000000000000" pitchFamily="2" charset="-122"/>
                <a:ea typeface="字魂59号-创粗黑" panose="00000500000000000000" pitchFamily="2" charset="-122"/>
                <a:cs typeface="+mn-ea"/>
                <a:sym typeface="+mn-lt"/>
              </a:rPr>
              <a:t>指导老师：杨冠羽、戚耀磊</a:t>
            </a:r>
          </a:p>
        </p:txBody>
      </p:sp>
      <p:sp>
        <p:nvSpPr>
          <p:cNvPr id="39" name="TextBox 32"/>
          <p:cNvSpPr txBox="1"/>
          <p:nvPr/>
        </p:nvSpPr>
        <p:spPr>
          <a:xfrm>
            <a:off x="786377" y="1431493"/>
            <a:ext cx="2781019"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Deep Learning Based</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pic>
        <p:nvPicPr>
          <p:cNvPr id="3" name="钢琴欢快趣味活动游戏配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7300" y="-609600"/>
            <a:ext cx="323850" cy="323850"/>
          </a:xfrm>
          <a:prstGeom prst="rect">
            <a:avLst/>
          </a:prstGeom>
        </p:spPr>
      </p:pic>
      <p:sp>
        <p:nvSpPr>
          <p:cNvPr id="8" name="TextBox 32"/>
          <p:cNvSpPr txBox="1"/>
          <p:nvPr/>
        </p:nvSpPr>
        <p:spPr>
          <a:xfrm>
            <a:off x="7112033" y="3651491"/>
            <a:ext cx="4293483" cy="400110"/>
          </a:xfrm>
          <a:prstGeom prst="rect">
            <a:avLst/>
          </a:prstGeom>
          <a:noFill/>
        </p:spPr>
        <p:txBody>
          <a:bodyPr wrap="none" rtlCol="0">
            <a:spAutoFit/>
          </a:bodyPr>
          <a:lstStyle/>
          <a:p>
            <a:pPr algn="ctr">
              <a:buFont typeface="Arial" panose="020B0604020202020204" pitchFamily="34" charset="0"/>
              <a:buNone/>
            </a:pPr>
            <a:r>
              <a:rPr lang="en-US" altLang="zh-CN" sz="2000" dirty="0">
                <a:solidFill>
                  <a:srgbClr val="5268A5"/>
                </a:solidFill>
                <a:latin typeface="字魂59号-创粗黑" panose="00000500000000000000" pitchFamily="2" charset="-122"/>
                <a:ea typeface="字魂59号-创粗黑" panose="00000500000000000000" pitchFamily="2" charset="-122"/>
                <a:cs typeface="+mn-ea"/>
                <a:sym typeface="+mn-lt"/>
              </a:rPr>
              <a:t>Segmentation</a:t>
            </a: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 of Coronary Artery</a:t>
            </a:r>
            <a:endParaRPr lang="zh-CN" altLang="zh-CN"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974">
        <p:fade/>
      </p:transition>
    </mc:Choice>
    <mc:Fallback xmlns="">
      <p:transition spd="med" advTm="974">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96A845-B538-426A-88F8-5C3D8DDD6301}"/>
              </a:ext>
            </a:extLst>
          </p:cNvPr>
          <p:cNvPicPr>
            <a:picLocks noChangeAspect="1"/>
          </p:cNvPicPr>
          <p:nvPr/>
        </p:nvPicPr>
        <p:blipFill>
          <a:blip r:embed="rId3"/>
          <a:stretch>
            <a:fillRect/>
          </a:stretch>
        </p:blipFill>
        <p:spPr>
          <a:xfrm>
            <a:off x="21598" y="0"/>
            <a:ext cx="12148804" cy="6858000"/>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设计目标</a:t>
            </a: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35" name="组合 134"/>
          <p:cNvGrpSpPr/>
          <p:nvPr/>
        </p:nvGrpSpPr>
        <p:grpSpPr>
          <a:xfrm>
            <a:off x="0" y="3255567"/>
            <a:ext cx="9964101" cy="1548678"/>
            <a:chOff x="0" y="2076709"/>
            <a:chExt cx="7670858" cy="1351424"/>
          </a:xfrm>
        </p:grpSpPr>
        <p:sp>
          <p:nvSpPr>
            <p:cNvPr id="151" name="Freeform: Shape 21"/>
            <p:cNvSpPr/>
            <p:nvPr/>
          </p:nvSpPr>
          <p:spPr>
            <a:xfrm>
              <a:off x="0" y="2076709"/>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36" name="组合 135"/>
          <p:cNvGrpSpPr/>
          <p:nvPr/>
        </p:nvGrpSpPr>
        <p:grpSpPr>
          <a:xfrm>
            <a:off x="7778781" y="1643288"/>
            <a:ext cx="2181037" cy="2319208"/>
            <a:chOff x="5988050" y="669784"/>
            <a:chExt cx="1679070" cy="2023813"/>
          </a:xfrm>
        </p:grpSpPr>
        <p:sp>
          <p:nvSpPr>
            <p:cNvPr id="147" name="Rectangle 29"/>
            <p:cNvSpPr/>
            <p:nvPr/>
          </p:nvSpPr>
          <p:spPr>
            <a:xfrm>
              <a:off x="598805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E5CA2"/>
                  </a:solidFill>
                  <a:latin typeface="字魂59号-创粗黑" panose="00000500000000000000" pitchFamily="2" charset="-122"/>
                  <a:ea typeface="字魂59号-创粗黑" panose="00000500000000000000" pitchFamily="2" charset="-122"/>
                  <a:cs typeface="+mn-ea"/>
                  <a:sym typeface="+mn-lt"/>
                </a:rPr>
                <a:t>防止分割结果的断裂</a:t>
              </a:r>
            </a:p>
          </p:txBody>
        </p:sp>
        <p:sp>
          <p:nvSpPr>
            <p:cNvPr id="148" name="Rectangle 30"/>
            <p:cNvSpPr/>
            <p:nvPr/>
          </p:nvSpPr>
          <p:spPr>
            <a:xfrm>
              <a:off x="5988050"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5">
                      <a:lumMod val="100000"/>
                    </a:schemeClr>
                  </a:solidFill>
                  <a:latin typeface="字魂59号-创粗黑" panose="00000500000000000000" pitchFamily="2" charset="-122"/>
                  <a:ea typeface="字魂59号-创粗黑" panose="00000500000000000000" pitchFamily="2" charset="-122"/>
                  <a:cs typeface="+mn-ea"/>
                  <a:sym typeface="+mn-lt"/>
                </a:rPr>
                <a:t>分割结果一致性</a:t>
              </a:r>
            </a:p>
          </p:txBody>
        </p:sp>
        <p:sp>
          <p:nvSpPr>
            <p:cNvPr id="149" name="Freeform: Shape 15"/>
            <p:cNvSpPr/>
            <p:nvPr/>
          </p:nvSpPr>
          <p:spPr>
            <a:xfrm>
              <a:off x="6238868" y="148552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0" name="Rectangle 16"/>
            <p:cNvSpPr/>
            <p:nvPr/>
          </p:nvSpPr>
          <p:spPr>
            <a:xfrm rot="18000000">
              <a:off x="6154900" y="2012160"/>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分割结果一致性</a:t>
              </a:r>
            </a:p>
          </p:txBody>
        </p:sp>
      </p:grpSp>
      <p:sp>
        <p:nvSpPr>
          <p:cNvPr id="143" name="Rectangle 33"/>
          <p:cNvSpPr/>
          <p:nvPr/>
        </p:nvSpPr>
        <p:spPr>
          <a:xfrm>
            <a:off x="6849962" y="5784788"/>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5268A5"/>
                </a:solidFill>
                <a:latin typeface="字魂59号-创粗黑" panose="00000500000000000000" pitchFamily="2" charset="-122"/>
                <a:ea typeface="字魂59号-创粗黑" panose="00000500000000000000" pitchFamily="2" charset="-122"/>
                <a:cs typeface="+mn-ea"/>
                <a:sym typeface="+mn-lt"/>
              </a:rPr>
              <a:t>尽量避免误分割肺静脉</a:t>
            </a:r>
          </a:p>
        </p:txBody>
      </p:sp>
      <p:sp>
        <p:nvSpPr>
          <p:cNvPr id="144" name="Rectangle 34"/>
          <p:cNvSpPr/>
          <p:nvPr/>
        </p:nvSpPr>
        <p:spPr>
          <a:xfrm>
            <a:off x="6849962" y="5554552"/>
            <a:ext cx="1739838"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45" name="Freeform: Shape 13"/>
          <p:cNvSpPr/>
          <p:nvPr/>
        </p:nvSpPr>
        <p:spPr>
          <a:xfrm>
            <a:off x="6848228" y="3929270"/>
            <a:ext cx="1152066" cy="1309474"/>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6815933" y="4437399"/>
            <a:ext cx="1152507"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排除噪声干扰</a:t>
            </a:r>
          </a:p>
        </p:txBody>
      </p:sp>
      <p:sp>
        <p:nvSpPr>
          <p:cNvPr id="139" name="Rectangle 35"/>
          <p:cNvSpPr/>
          <p:nvPr/>
        </p:nvSpPr>
        <p:spPr>
          <a:xfrm>
            <a:off x="4292821" y="5784787"/>
            <a:ext cx="2181037" cy="495090"/>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178AA1"/>
                </a:solidFill>
                <a:latin typeface="字魂59号-创粗黑" panose="00000500000000000000" pitchFamily="2" charset="-122"/>
                <a:ea typeface="字魂59号-创粗黑" panose="00000500000000000000" pitchFamily="2" charset="-122"/>
                <a:cs typeface="+mn-ea"/>
                <a:sym typeface="+mn-lt"/>
              </a:rPr>
              <a:t>充分利用样本信息</a:t>
            </a:r>
          </a:p>
        </p:txBody>
      </p:sp>
      <p:sp>
        <p:nvSpPr>
          <p:cNvPr id="140" name="Rectangle 36"/>
          <p:cNvSpPr/>
          <p:nvPr/>
        </p:nvSpPr>
        <p:spPr>
          <a:xfrm>
            <a:off x="4292821" y="5554559"/>
            <a:ext cx="1739838" cy="191864"/>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全</a:t>
            </a:r>
            <a:r>
              <a:rPr lang="en-US" altLang="zh-CN"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弱监督结合</a:t>
            </a:r>
          </a:p>
        </p:txBody>
      </p:sp>
      <p:sp>
        <p:nvSpPr>
          <p:cNvPr id="141" name="Freeform: Shape 11"/>
          <p:cNvSpPr/>
          <p:nvPr/>
        </p:nvSpPr>
        <p:spPr>
          <a:xfrm>
            <a:off x="4421440" y="3549196"/>
            <a:ext cx="1088239" cy="1384402"/>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4354508" y="4122115"/>
            <a:ext cx="1152505" cy="217480"/>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全</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弱监督结合</a:t>
            </a:r>
          </a:p>
        </p:txBody>
      </p:sp>
      <p:grpSp>
        <p:nvGrpSpPr>
          <p:cNvPr id="134" name="组合 133"/>
          <p:cNvGrpSpPr/>
          <p:nvPr/>
        </p:nvGrpSpPr>
        <p:grpSpPr>
          <a:xfrm>
            <a:off x="2994123" y="1564222"/>
            <a:ext cx="2181037" cy="2257863"/>
            <a:chOff x="1812810" y="600789"/>
            <a:chExt cx="1679070" cy="1970282"/>
          </a:xfrm>
        </p:grpSpPr>
        <p:sp>
          <p:nvSpPr>
            <p:cNvPr id="154" name="Rectangle 37"/>
            <p:cNvSpPr/>
            <p:nvPr/>
          </p:nvSpPr>
          <p:spPr>
            <a:xfrm>
              <a:off x="1812810"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276AA"/>
                  </a:solidFill>
                  <a:latin typeface="字魂59号-创粗黑" panose="00000500000000000000" pitchFamily="2" charset="-122"/>
                  <a:ea typeface="字魂59号-创粗黑" panose="00000500000000000000" pitchFamily="2" charset="-122"/>
                  <a:cs typeface="+mn-ea"/>
                  <a:sym typeface="+mn-lt"/>
                </a:rPr>
                <a:t>部分样本缺少标签</a:t>
              </a:r>
            </a:p>
          </p:txBody>
        </p:sp>
        <p:sp>
          <p:nvSpPr>
            <p:cNvPr id="155" name="Rectangle 38"/>
            <p:cNvSpPr/>
            <p:nvPr/>
          </p:nvSpPr>
          <p:spPr>
            <a:xfrm>
              <a:off x="1821739" y="600789"/>
              <a:ext cx="1483504" cy="314056"/>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少标签</a:t>
              </a: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24621">
              <a:off x="1737480" y="1883276"/>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少标签</a:t>
              </a:r>
            </a:p>
          </p:txBody>
        </p:sp>
      </p:grpSp>
      <p:grpSp>
        <p:nvGrpSpPr>
          <p:cNvPr id="133" name="组合 132"/>
          <p:cNvGrpSpPr/>
          <p:nvPr/>
        </p:nvGrpSpPr>
        <p:grpSpPr>
          <a:xfrm>
            <a:off x="5388587" y="1643288"/>
            <a:ext cx="2181037" cy="2184753"/>
            <a:chOff x="3902293" y="669784"/>
            <a:chExt cx="1679070" cy="1906483"/>
          </a:xfrm>
        </p:grpSpPr>
        <p:sp>
          <p:nvSpPr>
            <p:cNvPr id="158" name="Rectangle 31"/>
            <p:cNvSpPr/>
            <p:nvPr/>
          </p:nvSpPr>
          <p:spPr>
            <a:xfrm>
              <a:off x="3902293" y="870696"/>
              <a:ext cx="1679070" cy="432031"/>
            </a:xfrm>
            <a:prstGeom prst="rect">
              <a:avLst/>
            </a:prstGeom>
            <a:noFill/>
            <a:ln w="12700" cap="flat">
              <a:noFill/>
              <a:miter lim="400000"/>
            </a:ln>
            <a:effectLst/>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25" dirty="0">
                  <a:solidFill>
                    <a:srgbClr val="40A693"/>
                  </a:solidFill>
                  <a:latin typeface="字魂59号-创粗黑" panose="00000500000000000000" pitchFamily="2" charset="-122"/>
                  <a:ea typeface="字魂59号-创粗黑" panose="00000500000000000000" pitchFamily="2" charset="-122"/>
                  <a:cs typeface="+mn-ea"/>
                  <a:sym typeface="+mn-lt"/>
                </a:rPr>
                <a:t>设计独特的网络适应需求</a:t>
              </a:r>
            </a:p>
          </p:txBody>
        </p:sp>
        <p:sp>
          <p:nvSpPr>
            <p:cNvPr id="159" name="Rectangle 32"/>
            <p:cNvSpPr/>
            <p:nvPr/>
          </p:nvSpPr>
          <p:spPr>
            <a:xfrm>
              <a:off x="3902293" y="66978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考生</a:t>
              </a:r>
              <a:r>
                <a:rPr lang="en-US" altLang="zh-CN"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a:t>
              </a:r>
              <a:r>
                <a:rPr lang="zh-CN" altLang="en-US" sz="2000" b="1" dirty="0">
                  <a:solidFill>
                    <a:schemeClr val="accent3">
                      <a:lumMod val="100000"/>
                    </a:schemeClr>
                  </a:solidFill>
                  <a:latin typeface="字魂59号-创粗黑" panose="00000500000000000000" pitchFamily="2" charset="-122"/>
                  <a:ea typeface="字魂59号-创粗黑" panose="00000500000000000000" pitchFamily="2" charset="-122"/>
                  <a:cs typeface="+mn-ea"/>
                  <a:sym typeface="+mn-lt"/>
                </a:rPr>
                <a:t>考官网络</a:t>
              </a:r>
            </a:p>
          </p:txBody>
        </p:sp>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考生</a:t>
              </a: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a:t>
              </a: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考官网络</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53214" y="1916725"/>
            <a:ext cx="4275207" cy="2268146"/>
            <a:chOff x="3928461" y="1812815"/>
            <a:chExt cx="4275207" cy="2268146"/>
          </a:xfrm>
        </p:grpSpPr>
        <p:grpSp>
          <p:nvGrpSpPr>
            <p:cNvPr id="17" name="Group 34"/>
            <p:cNvGrpSpPr/>
            <p:nvPr/>
          </p:nvGrpSpPr>
          <p:grpSpPr>
            <a:xfrm>
              <a:off x="3928461" y="3049529"/>
              <a:ext cx="4275207" cy="1031432"/>
              <a:chOff x="5138362" y="1422192"/>
              <a:chExt cx="4566013" cy="1031432"/>
            </a:xfrm>
          </p:grpSpPr>
          <p:sp>
            <p:nvSpPr>
              <p:cNvPr id="18" name="TextBox 35"/>
              <p:cNvSpPr txBox="1"/>
              <p:nvPr/>
            </p:nvSpPr>
            <p:spPr>
              <a:xfrm>
                <a:off x="5472267" y="1422192"/>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技术方案</a:t>
                </a:r>
              </a:p>
            </p:txBody>
          </p:sp>
          <p:sp>
            <p:nvSpPr>
              <p:cNvPr id="19" name="TextBox 36"/>
              <p:cNvSpPr txBox="1"/>
              <p:nvPr/>
            </p:nvSpPr>
            <p:spPr>
              <a:xfrm>
                <a:off x="5138362" y="2133256"/>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Technical Proposal</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03</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FAF305-F009-49FB-A33C-6F302154D77D}"/>
              </a:ext>
            </a:extLst>
          </p:cNvPr>
          <p:cNvPicPr>
            <a:picLocks noChangeAspect="1"/>
          </p:cNvPicPr>
          <p:nvPr/>
        </p:nvPicPr>
        <p:blipFill>
          <a:blip r:embed="rId3"/>
          <a:stretch>
            <a:fillRect/>
          </a:stretch>
        </p:blipFill>
        <p:spPr>
          <a:xfrm>
            <a:off x="21598" y="0"/>
            <a:ext cx="12148804" cy="6858000"/>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准备工作</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12" name="流程图: 多文档 11"/>
          <p:cNvSpPr/>
          <p:nvPr/>
        </p:nvSpPr>
        <p:spPr>
          <a:xfrm>
            <a:off x="2563725" y="1617220"/>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多文档 12"/>
          <p:cNvSpPr/>
          <p:nvPr/>
        </p:nvSpPr>
        <p:spPr>
          <a:xfrm>
            <a:off x="2272415" y="1999487"/>
            <a:ext cx="1428750" cy="1551477"/>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2171352" y="2366390"/>
            <a:ext cx="1226260" cy="1175867"/>
          </a:xfrm>
          <a:prstGeom prst="rect">
            <a:avLst/>
          </a:prstGeom>
          <a:ln>
            <a:solidFill>
              <a:srgbClr val="4276AA"/>
            </a:solidFill>
          </a:ln>
        </p:spPr>
      </p:pic>
      <p:sp>
        <p:nvSpPr>
          <p:cNvPr id="23" name="流程图: 多文档 22"/>
          <p:cNvSpPr/>
          <p:nvPr/>
        </p:nvSpPr>
        <p:spPr>
          <a:xfrm>
            <a:off x="5324270"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71446" y="2287018"/>
            <a:ext cx="1215038" cy="1182200"/>
          </a:xfrm>
          <a:prstGeom prst="rect">
            <a:avLst/>
          </a:prstGeom>
        </p:spPr>
      </p:pic>
      <p:sp>
        <p:nvSpPr>
          <p:cNvPr id="24" name="流程图: 多文档 23"/>
          <p:cNvSpPr/>
          <p:nvPr/>
        </p:nvSpPr>
        <p:spPr>
          <a:xfrm>
            <a:off x="8332364" y="1905138"/>
            <a:ext cx="1331022" cy="1449318"/>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6"/>
          <a:stretch>
            <a:fillRect/>
          </a:stretch>
        </p:blipFill>
        <p:spPr>
          <a:xfrm>
            <a:off x="8226343" y="2287018"/>
            <a:ext cx="1146530" cy="1164444"/>
          </a:xfrm>
          <a:prstGeom prst="rect">
            <a:avLst/>
          </a:prstGeom>
        </p:spPr>
      </p:pic>
      <p:sp>
        <p:nvSpPr>
          <p:cNvPr id="9" name="文本框 8"/>
          <p:cNvSpPr txBox="1"/>
          <p:nvPr/>
        </p:nvSpPr>
        <p:spPr>
          <a:xfrm>
            <a:off x="1667213" y="3538076"/>
            <a:ext cx="2305104"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原图像数据集 </a:t>
            </a:r>
            <a:r>
              <a:rPr lang="en-US" altLang="zh-CN" sz="2000" dirty="0">
                <a:solidFill>
                  <a:srgbClr val="4075A9"/>
                </a:solidFill>
                <a:ea typeface="字魂59号-创粗黑" panose="00000500000000000000" pitchFamily="2" charset="-122"/>
                <a:cs typeface="+mn-ea"/>
              </a:rPr>
              <a:t>x</a:t>
            </a:r>
            <a:endParaRPr lang="zh-CN" altLang="en-US" sz="2000" dirty="0">
              <a:solidFill>
                <a:srgbClr val="4075A9"/>
              </a:solidFill>
              <a:ea typeface="字魂59号-创粗黑" panose="00000500000000000000" pitchFamily="2" charset="-122"/>
              <a:cs typeface="+mn-ea"/>
            </a:endParaRPr>
          </a:p>
        </p:txBody>
      </p:sp>
      <p:sp>
        <p:nvSpPr>
          <p:cNvPr id="25" name="文本框 24"/>
          <p:cNvSpPr txBox="1"/>
          <p:nvPr/>
        </p:nvSpPr>
        <p:spPr>
          <a:xfrm>
            <a:off x="4476456" y="3484359"/>
            <a:ext cx="2652857"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管腔标签数据集 </a:t>
            </a:r>
            <a:r>
              <a:rPr lang="en-US" altLang="zh-CN" sz="2000" dirty="0">
                <a:solidFill>
                  <a:srgbClr val="4075A9"/>
                </a:solidFill>
                <a:ea typeface="字魂59号-创粗黑" panose="00000500000000000000" pitchFamily="2" charset="-122"/>
                <a:cs typeface="+mn-ea"/>
              </a:rPr>
              <a:t>y</a:t>
            </a:r>
            <a:endParaRPr lang="zh-CN" altLang="en-US" sz="2000" dirty="0">
              <a:solidFill>
                <a:srgbClr val="4075A9"/>
              </a:solidFill>
              <a:ea typeface="字魂59号-创粗黑" panose="00000500000000000000" pitchFamily="2" charset="-122"/>
              <a:cs typeface="+mn-ea"/>
            </a:endParaRPr>
          </a:p>
        </p:txBody>
      </p:sp>
      <p:sp>
        <p:nvSpPr>
          <p:cNvPr id="26" name="文本框 25"/>
          <p:cNvSpPr txBox="1"/>
          <p:nvPr/>
        </p:nvSpPr>
        <p:spPr>
          <a:xfrm>
            <a:off x="7429577" y="3469218"/>
            <a:ext cx="2970872" cy="499111"/>
          </a:xfrm>
          <a:prstGeom prst="rect">
            <a:avLst/>
          </a:prstGeom>
          <a:noFill/>
        </p:spPr>
        <p:txBody>
          <a:bodyPr wrap="square" rtlCol="0">
            <a:spAutoFit/>
          </a:bodyPr>
          <a:lstStyle/>
          <a:p>
            <a:pPr algn="ctr">
              <a:lnSpc>
                <a:spcPct val="150000"/>
              </a:lnSpc>
            </a:pPr>
            <a:r>
              <a:rPr lang="zh-CN" altLang="en-US" sz="2000" dirty="0">
                <a:solidFill>
                  <a:srgbClr val="4075A9"/>
                </a:solidFill>
                <a:ea typeface="字魂59号-创粗黑" panose="00000500000000000000" pitchFamily="2" charset="-122"/>
                <a:cs typeface="+mn-ea"/>
              </a:rPr>
              <a:t>中心线标签数据集 </a:t>
            </a:r>
            <a:r>
              <a:rPr lang="en-US" altLang="zh-CN" sz="2000" dirty="0">
                <a:solidFill>
                  <a:srgbClr val="4075A9"/>
                </a:solidFill>
                <a:ea typeface="字魂59号-创粗黑" panose="00000500000000000000" pitchFamily="2" charset="-122"/>
                <a:cs typeface="+mn-ea"/>
              </a:rPr>
              <a:t>z</a:t>
            </a:r>
            <a:endParaRPr lang="zh-CN" altLang="en-US" sz="2000" dirty="0">
              <a:solidFill>
                <a:srgbClr val="4075A9"/>
              </a:solidFill>
              <a:ea typeface="字魂59号-创粗黑" panose="00000500000000000000" pitchFamily="2" charset="-122"/>
              <a:cs typeface="+mn-ea"/>
            </a:endParaRPr>
          </a:p>
        </p:txBody>
      </p:sp>
      <p:sp>
        <p:nvSpPr>
          <p:cNvPr id="27" name="流程图: 多文档 26"/>
          <p:cNvSpPr/>
          <p:nvPr/>
        </p:nvSpPr>
        <p:spPr>
          <a:xfrm>
            <a:off x="2404140" y="4525299"/>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6"/>
          <a:stretch>
            <a:fillRect/>
          </a:stretch>
        </p:blipFill>
        <p:spPr>
          <a:xfrm>
            <a:off x="2342192" y="4871473"/>
            <a:ext cx="955147" cy="970071"/>
          </a:xfrm>
          <a:prstGeom prst="rect">
            <a:avLst/>
          </a:prstGeom>
        </p:spPr>
      </p:pic>
      <p:cxnSp>
        <p:nvCxnSpPr>
          <p:cNvPr id="14" name="直接箭头连接符 13"/>
          <p:cNvCxnSpPr/>
          <p:nvPr/>
        </p:nvCxnSpPr>
        <p:spPr>
          <a:xfrm>
            <a:off x="3701165"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4898388" y="4777802"/>
            <a:ext cx="1943100" cy="57870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ea typeface="字魂59号-创粗黑" panose="00000500000000000000"/>
              </a:rPr>
              <a:t>CGM </a:t>
            </a:r>
            <a:r>
              <a:rPr lang="zh-CN" altLang="en-US" dirty="0">
                <a:solidFill>
                  <a:schemeClr val="accent1"/>
                </a:solidFill>
                <a:ea typeface="字魂59号-创粗黑" panose="00000500000000000000"/>
              </a:rPr>
              <a:t>模型</a:t>
            </a:r>
          </a:p>
        </p:txBody>
      </p:sp>
      <p:cxnSp>
        <p:nvCxnSpPr>
          <p:cNvPr id="30" name="直接箭头连接符 29"/>
          <p:cNvCxnSpPr/>
          <p:nvPr/>
        </p:nvCxnSpPr>
        <p:spPr>
          <a:xfrm>
            <a:off x="6882516" y="5082601"/>
            <a:ext cx="11620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流程图: 多文档 30"/>
          <p:cNvSpPr/>
          <p:nvPr/>
        </p:nvSpPr>
        <p:spPr>
          <a:xfrm>
            <a:off x="8332364" y="44979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7"/>
          <a:stretch>
            <a:fillRect/>
          </a:stretch>
        </p:blipFill>
        <p:spPr>
          <a:xfrm>
            <a:off x="8249886" y="4871473"/>
            <a:ext cx="979122" cy="979122"/>
          </a:xfrm>
          <a:prstGeom prst="rect">
            <a:avLst/>
          </a:prstGeom>
        </p:spPr>
      </p:pic>
      <p:sp>
        <p:nvSpPr>
          <p:cNvPr id="35" name="文本框 34"/>
          <p:cNvSpPr txBox="1"/>
          <p:nvPr/>
        </p:nvSpPr>
        <p:spPr>
          <a:xfrm>
            <a:off x="7292324" y="5814158"/>
            <a:ext cx="2970872" cy="496996"/>
          </a:xfrm>
          <a:prstGeom prst="rect">
            <a:avLst/>
          </a:prstGeom>
          <a:noFill/>
        </p:spPr>
        <p:txBody>
          <a:bodyPr wrap="square" rtlCol="0">
            <a:spAutoFit/>
          </a:bodyPr>
          <a:lstStyle/>
          <a:p>
            <a:pPr algn="ctr">
              <a:lnSpc>
                <a:spcPct val="150000"/>
              </a:lnSpc>
            </a:pPr>
            <a:r>
              <a:rPr lang="zh-CN" altLang="en-US" sz="2000" dirty="0">
                <a:ln w="0"/>
                <a:solidFill>
                  <a:schemeClr val="accent1"/>
                </a:solidFill>
                <a:ea typeface="字魂59号-创粗黑" panose="00000500000000000000"/>
              </a:rPr>
              <a:t>高斯掩膜</a:t>
            </a:r>
            <a:r>
              <a:rPr lang="en-US" altLang="zh-CN" sz="2000" dirty="0" err="1">
                <a:solidFill>
                  <a:srgbClr val="4075A9"/>
                </a:solidFill>
                <a:ea typeface="字魂59号-创粗黑" panose="00000500000000000000"/>
                <a:cs typeface="+mn-ea"/>
              </a:rPr>
              <a:t>Z_m</a:t>
            </a:r>
            <a:endParaRPr lang="zh-CN" altLang="en-US" sz="2000" dirty="0">
              <a:solidFill>
                <a:srgbClr val="4075A9"/>
              </a:solidFill>
              <a:ea typeface="字魂59号-创粗黑" panose="00000500000000000000"/>
              <a:cs typeface="+mn-ea"/>
            </a:endParaRPr>
          </a:p>
        </p:txBody>
      </p:sp>
      <p:sp>
        <p:nvSpPr>
          <p:cNvPr id="32" name="矩形 31">
            <a:extLst>
              <a:ext uri="{FF2B5EF4-FFF2-40B4-BE49-F238E27FC236}">
                <a16:creationId xmlns:a16="http://schemas.microsoft.com/office/drawing/2014/main" id="{93DA64E3-C985-4492-8599-981F9CC6A5DA}"/>
              </a:ext>
            </a:extLst>
          </p:cNvPr>
          <p:cNvSpPr/>
          <p:nvPr/>
        </p:nvSpPr>
        <p:spPr>
          <a:xfrm flipV="1">
            <a:off x="5158741" y="90424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493D474E-9AFB-4737-8DA8-C342EA2DB3D5}"/>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37" name="图片 36">
            <a:extLst>
              <a:ext uri="{FF2B5EF4-FFF2-40B4-BE49-F238E27FC236}">
                <a16:creationId xmlns:a16="http://schemas.microsoft.com/office/drawing/2014/main" id="{14E07AF9-E3AD-47CF-A1B5-43AB06A98F1E}"/>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411" y="119035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BCCD903-6649-4818-8ACE-2797F73F19E7}"/>
              </a:ext>
            </a:extLst>
          </p:cNvPr>
          <p:cNvGrpSpPr/>
          <p:nvPr/>
        </p:nvGrpSpPr>
        <p:grpSpPr>
          <a:xfrm>
            <a:off x="5006183" y="2198085"/>
            <a:ext cx="2179634" cy="2247142"/>
            <a:chOff x="4960059" y="2198085"/>
            <a:chExt cx="2179634" cy="2247142"/>
          </a:xfrm>
        </p:grpSpPr>
        <p:sp>
          <p:nvSpPr>
            <p:cNvPr id="4" name="矩形 3"/>
            <p:cNvSpPr/>
            <p:nvPr/>
          </p:nvSpPr>
          <p:spPr>
            <a:xfrm>
              <a:off x="4960059" y="2198085"/>
              <a:ext cx="2179634" cy="224714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17066" y="2987735"/>
              <a:ext cx="265620"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7827"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306305" y="2770335"/>
              <a:ext cx="265620" cy="1102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22349"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2936" y="2413850"/>
              <a:ext cx="265620" cy="181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多文档 25"/>
          <p:cNvSpPr/>
          <p:nvPr/>
        </p:nvSpPr>
        <p:spPr>
          <a:xfrm>
            <a:off x="1731597" y="149882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249" y="4229462"/>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526931" y="364496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64918" y="3316347"/>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295581" y="2413850"/>
            <a:ext cx="1665571" cy="1815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10800000" flipV="1">
            <a:off x="5369504" y="1596000"/>
            <a:ext cx="1452992" cy="461665"/>
          </a:xfrm>
          <a:prstGeom prst="rect">
            <a:avLst/>
          </a:prstGeom>
          <a:noFill/>
        </p:spPr>
        <p:txBody>
          <a:bodyPr wrap="square" lIns="91440" tIns="45720" rIns="91440" bIns="45720">
            <a:spAutoFit/>
          </a:bodyPr>
          <a:lstStyle/>
          <a:p>
            <a:pPr algn="ctr"/>
            <a:r>
              <a:rPr lang="zh-CN" altLang="en-US" sz="2400" b="0" cap="none" spc="0" dirty="0">
                <a:ln w="0"/>
                <a:solidFill>
                  <a:schemeClr val="accent1"/>
                </a:solidFill>
                <a:ea typeface="字魂59号-创粗黑" panose="00000500000000000000"/>
              </a:rPr>
              <a:t>考官网络</a:t>
            </a:r>
            <a:endParaRPr lang="en-US" altLang="zh-CN" sz="2400" b="0" cap="none" spc="0" dirty="0">
              <a:ln w="0"/>
              <a:solidFill>
                <a:schemeClr val="accent1"/>
              </a:solidFill>
              <a:ea typeface="字魂59号-创粗黑" panose="00000500000000000000"/>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pic>
        <p:nvPicPr>
          <p:cNvPr id="40" name="图片 39"/>
          <p:cNvPicPr>
            <a:picLocks noChangeAspect="1"/>
          </p:cNvPicPr>
          <p:nvPr/>
        </p:nvPicPr>
        <p:blipFill>
          <a:blip r:embed="rId4"/>
          <a:stretch>
            <a:fillRect/>
          </a:stretch>
        </p:blipFill>
        <p:spPr>
          <a:xfrm>
            <a:off x="1597824" y="1822559"/>
            <a:ext cx="1058934" cy="1030315"/>
          </a:xfrm>
          <a:prstGeom prst="rect">
            <a:avLst/>
          </a:prstGeom>
        </p:spPr>
      </p:pic>
      <p:pic>
        <p:nvPicPr>
          <p:cNvPr id="43" name="图片 42"/>
          <p:cNvPicPr>
            <a:picLocks noChangeAspect="1"/>
          </p:cNvPicPr>
          <p:nvPr/>
        </p:nvPicPr>
        <p:blipFill>
          <a:blip r:embed="rId5"/>
          <a:stretch>
            <a:fillRect/>
          </a:stretch>
        </p:blipFill>
        <p:spPr>
          <a:xfrm>
            <a:off x="8192842" y="2645672"/>
            <a:ext cx="1613423" cy="1566656"/>
          </a:xfrm>
          <a:prstGeom prst="rect">
            <a:avLst/>
          </a:prstGeom>
        </p:spPr>
      </p:pic>
      <p:pic>
        <p:nvPicPr>
          <p:cNvPr id="44" name="图片 43"/>
          <p:cNvPicPr>
            <a:picLocks noChangeAspect="1"/>
          </p:cNvPicPr>
          <p:nvPr/>
        </p:nvPicPr>
        <p:blipFill>
          <a:blip r:embed="rId6"/>
          <a:stretch>
            <a:fillRect/>
          </a:stretch>
        </p:blipFill>
        <p:spPr>
          <a:xfrm>
            <a:off x="1731597" y="4575734"/>
            <a:ext cx="979122" cy="979122"/>
          </a:xfrm>
          <a:prstGeom prst="rect">
            <a:avLst/>
          </a:prstGeom>
        </p:spPr>
      </p:pic>
      <p:sp>
        <p:nvSpPr>
          <p:cNvPr id="45" name="矩形 44"/>
          <p:cNvSpPr/>
          <p:nvPr/>
        </p:nvSpPr>
        <p:spPr>
          <a:xfrm rot="10800000" flipV="1">
            <a:off x="7098236" y="1732538"/>
            <a:ext cx="3906923" cy="461665"/>
          </a:xfrm>
          <a:prstGeom prst="rect">
            <a:avLst/>
          </a:prstGeom>
          <a:noFill/>
        </p:spPr>
        <p:txBody>
          <a:bodyPr wrap="square" lIns="91440" tIns="45720" rIns="91440" bIns="45720">
            <a:spAutoFit/>
          </a:bodyPr>
          <a:lstStyle/>
          <a:p>
            <a:pPr algn="ctr"/>
            <a:r>
              <a:rPr lang="zh-CN" altLang="en-US" sz="2400" dirty="0">
                <a:ln w="0"/>
                <a:solidFill>
                  <a:schemeClr val="accent1"/>
                </a:solidFill>
                <a:ea typeface="字魂59号-创粗黑" panose="00000500000000000000"/>
              </a:rPr>
              <a:t>特征图 </a:t>
            </a:r>
            <a:r>
              <a:rPr lang="en-US" altLang="zh-CN" sz="2400" dirty="0">
                <a:ln w="0"/>
                <a:solidFill>
                  <a:schemeClr val="accent1"/>
                </a:solidFill>
                <a:ea typeface="字魂59号-创粗黑" panose="00000500000000000000"/>
              </a:rPr>
              <a:t>y</a:t>
            </a:r>
            <a:r>
              <a:rPr lang="en-US" altLang="zh-CN" sz="1600" dirty="0">
                <a:ln w="0"/>
                <a:solidFill>
                  <a:schemeClr val="accent1"/>
                </a:solidFill>
                <a:ea typeface="字魂59号-创粗黑" panose="00000500000000000000"/>
              </a:rPr>
              <a:t>1</a:t>
            </a:r>
            <a:r>
              <a:rPr lang="en-US" altLang="zh-CN" sz="2400" dirty="0">
                <a:ln w="0"/>
                <a:solidFill>
                  <a:schemeClr val="accent1"/>
                </a:solidFill>
                <a:ea typeface="字魂59号-创粗黑" panose="00000500000000000000"/>
              </a:rPr>
              <a:t>’</a:t>
            </a:r>
            <a:endParaRPr lang="en-US" altLang="zh-CN" sz="2400" b="0" cap="none" spc="0" dirty="0">
              <a:ln w="0"/>
              <a:solidFill>
                <a:schemeClr val="accent1"/>
              </a:solidFill>
              <a:ea typeface="字魂59号-创粗黑" panose="00000500000000000000"/>
            </a:endParaRPr>
          </a:p>
        </p:txBody>
      </p:sp>
      <p:sp>
        <p:nvSpPr>
          <p:cNvPr id="46" name="矩形 45"/>
          <p:cNvSpPr/>
          <p:nvPr/>
        </p:nvSpPr>
        <p:spPr>
          <a:xfrm rot="10800000" flipV="1">
            <a:off x="1374401" y="2964729"/>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sp>
        <p:nvSpPr>
          <p:cNvPr id="47" name="矩形 46"/>
          <p:cNvSpPr/>
          <p:nvPr/>
        </p:nvSpPr>
        <p:spPr>
          <a:xfrm rot="10800000" flipV="1">
            <a:off x="1417794" y="372993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Z_m</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11454" y="4317572"/>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528574" y="5320816"/>
            <a:ext cx="5124560" cy="1142564"/>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examiner</a:t>
            </a:r>
            <a:r>
              <a:rPr lang="zh-CN" altLang="en-US" sz="2000" dirty="0">
                <a:solidFill>
                  <a:srgbClr val="4276AA"/>
                </a:solidFill>
                <a:ea typeface="字魂59号-创粗黑" panose="00000500000000000000"/>
              </a:rPr>
              <a:t>，</a:t>
            </a:r>
            <a:r>
              <a:rPr lang="zh-CN" altLang="en-US" dirty="0">
                <a:solidFill>
                  <a:srgbClr val="4276AA"/>
                </a:solidFill>
                <a:ea typeface="字魂59号-创粗黑" panose="00000500000000000000"/>
              </a:rPr>
              <a:t>训练考官网络，学习</a:t>
            </a:r>
            <a:r>
              <a:rPr lang="zh-CN" altLang="en-US" b="1" dirty="0">
                <a:solidFill>
                  <a:srgbClr val="4276AA"/>
                </a:solidFill>
                <a:ea typeface="字魂59号-创粗黑" panose="00000500000000000000"/>
              </a:rPr>
              <a:t>管腔拓扑结构的特征</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管腔和中心线标签</a:t>
            </a:r>
            <a:r>
              <a:rPr lang="zh-CN" altLang="en-US" dirty="0">
                <a:solidFill>
                  <a:srgbClr val="4276AA"/>
                </a:solidFill>
                <a:ea typeface="字魂59号-创粗黑" panose="00000500000000000000"/>
              </a:rPr>
              <a:t>之间的</a:t>
            </a:r>
            <a:r>
              <a:rPr lang="zh-CN" altLang="en-US" b="1" dirty="0">
                <a:solidFill>
                  <a:srgbClr val="4276AA"/>
                </a:solidFill>
                <a:ea typeface="字魂59号-创粗黑" panose="00000500000000000000"/>
              </a:rPr>
              <a:t>映射</a:t>
            </a:r>
            <a:r>
              <a:rPr lang="zh-CN" altLang="en-US" dirty="0">
                <a:solidFill>
                  <a:srgbClr val="4276AA"/>
                </a:solidFill>
                <a:ea typeface="字魂59号-创粗黑" panose="00000500000000000000"/>
              </a:rPr>
              <a:t>关系</a:t>
            </a:r>
          </a:p>
        </p:txBody>
      </p:sp>
      <p:sp>
        <p:nvSpPr>
          <p:cNvPr id="28" name="矩形 27">
            <a:extLst>
              <a:ext uri="{FF2B5EF4-FFF2-40B4-BE49-F238E27FC236}">
                <a16:creationId xmlns:a16="http://schemas.microsoft.com/office/drawing/2014/main" id="{701CAEB1-BA10-4908-8781-9F47F4154B0A}"/>
              </a:ext>
            </a:extLst>
          </p:cNvPr>
          <p:cNvSpPr/>
          <p:nvPr/>
        </p:nvSpPr>
        <p:spPr>
          <a:xfrm flipV="1">
            <a:off x="5158741" y="906638"/>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9" name="矩形 28">
            <a:extLst>
              <a:ext uri="{FF2B5EF4-FFF2-40B4-BE49-F238E27FC236}">
                <a16:creationId xmlns:a16="http://schemas.microsoft.com/office/drawing/2014/main" id="{63588B7D-70F3-41AD-A491-B32827475FC9}"/>
              </a:ext>
            </a:extLst>
          </p:cNvPr>
          <p:cNvSpPr/>
          <p:nvPr/>
        </p:nvSpPr>
        <p:spPr>
          <a:xfrm rot="10800000" flipV="1">
            <a:off x="5029584" y="4569177"/>
            <a:ext cx="2132833" cy="461665"/>
          </a:xfrm>
          <a:prstGeom prst="rect">
            <a:avLst/>
          </a:prstGeom>
          <a:noFill/>
        </p:spPr>
        <p:txBody>
          <a:bodyPr wrap="square" lIns="91440" tIns="45720" rIns="91440" bIns="45720">
            <a:spAutoFit/>
          </a:bodyPr>
          <a:lstStyle/>
          <a:p>
            <a:pPr algn="ctr"/>
            <a:r>
              <a:rPr lang="en-US" altLang="zh-CN" sz="2400" b="0" cap="none" spc="0" dirty="0">
                <a:ln w="0"/>
                <a:solidFill>
                  <a:schemeClr val="accent1"/>
                </a:solidFill>
                <a:ea typeface="字魂59号-创粗黑" panose="00000500000000000000"/>
              </a:rPr>
              <a:t>Examiner Net</a:t>
            </a:r>
          </a:p>
        </p:txBody>
      </p:sp>
      <p:cxnSp>
        <p:nvCxnSpPr>
          <p:cNvPr id="33" name="连接符: 肘形 32">
            <a:extLst>
              <a:ext uri="{FF2B5EF4-FFF2-40B4-BE49-F238E27FC236}">
                <a16:creationId xmlns:a16="http://schemas.microsoft.com/office/drawing/2014/main" id="{B7CE29D6-4E23-475E-9F50-7827AE51A978}"/>
              </a:ext>
            </a:extLst>
          </p:cNvPr>
          <p:cNvCxnSpPr>
            <a:cxnSpLocks/>
          </p:cNvCxnSpPr>
          <p:nvPr/>
        </p:nvCxnSpPr>
        <p:spPr>
          <a:xfrm>
            <a:off x="3526931"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1EC0E601-BA24-4040-87F2-3A16E9ABB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77E3DE52-FE4E-4A30-A00E-08AC36793F34}"/>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 name="流程图: 多文档 2"/>
          <p:cNvSpPr/>
          <p:nvPr/>
        </p:nvSpPr>
        <p:spPr>
          <a:xfrm>
            <a:off x="1972597" y="1187750"/>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07135" y="2195478"/>
            <a:ext cx="2179634" cy="2247142"/>
          </a:xfrm>
          <a:prstGeom prst="rect">
            <a:avLst/>
          </a:prstGeom>
          <a:noFill/>
          <a:ln w="25400">
            <a:solidFill>
              <a:srgbClr val="40A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64142" y="2985128"/>
            <a:ext cx="265620" cy="6572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5574903"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6353381" y="2767728"/>
            <a:ext cx="265620" cy="11026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5169425"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6780012" y="2411243"/>
            <a:ext cx="265620" cy="181561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731783" y="1496213"/>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多文档 26"/>
          <p:cNvSpPr/>
          <p:nvPr/>
        </p:nvSpPr>
        <p:spPr>
          <a:xfrm>
            <a:off x="1827435" y="4226855"/>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a:cxnSpLocks/>
          </p:cNvCxnSpPr>
          <p:nvPr/>
        </p:nvCxnSpPr>
        <p:spPr>
          <a:xfrm flipV="1">
            <a:off x="3527117" y="3642353"/>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p:cNvCxnSpPr>
          <p:nvPr/>
        </p:nvCxnSpPr>
        <p:spPr>
          <a:xfrm>
            <a:off x="7374482" y="3313740"/>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05145" y="2411243"/>
            <a:ext cx="1665571" cy="181560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40A693"/>
              </a:solidFill>
            </a:endParaRPr>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145312" y="1729930"/>
            <a:ext cx="3906923" cy="461665"/>
          </a:xfrm>
          <a:prstGeom prst="rect">
            <a:avLst/>
          </a:prstGeom>
          <a:noFill/>
        </p:spPr>
        <p:txBody>
          <a:bodyPr wrap="square" lIns="91440" tIns="45720" rIns="91440" bIns="45720">
            <a:spAutoFit/>
          </a:bodyPr>
          <a:lstStyle/>
          <a:p>
            <a:pPr algn="ctr"/>
            <a:r>
              <a:rPr lang="zh-CN" altLang="en-US" sz="2400" dirty="0">
                <a:ln w="0"/>
                <a:solidFill>
                  <a:srgbClr val="40A693"/>
                </a:solidFill>
                <a:ea typeface="字魂59号-创粗黑" panose="00000500000000000000"/>
              </a:rPr>
              <a:t>输出 </a:t>
            </a:r>
            <a:r>
              <a:rPr lang="en-US" altLang="zh-CN" sz="2400" dirty="0">
                <a:ln w="0"/>
                <a:solidFill>
                  <a:srgbClr val="40A693"/>
                </a:solidFill>
                <a:ea typeface="字魂59号-创粗黑" panose="00000500000000000000"/>
              </a:rPr>
              <a:t>y</a:t>
            </a:r>
            <a:r>
              <a:rPr lang="en-US" altLang="zh-CN" sz="1600" dirty="0">
                <a:ln w="0"/>
                <a:solidFill>
                  <a:srgbClr val="40A693"/>
                </a:solidFill>
                <a:ea typeface="字魂59号-创粗黑" panose="00000500000000000000"/>
              </a:rPr>
              <a:t>2</a:t>
            </a:r>
            <a:r>
              <a:rPr lang="en-US" altLang="zh-CN" sz="2400" dirty="0">
                <a:ln w="0"/>
                <a:solidFill>
                  <a:srgbClr val="40A693"/>
                </a:solidFill>
                <a:ea typeface="字魂59号-创粗黑" panose="00000500000000000000"/>
              </a:rPr>
              <a:t>’</a:t>
            </a:r>
            <a:endParaRPr lang="en-US" altLang="zh-CN" sz="2400" b="0" cap="none" spc="0" dirty="0">
              <a:ln w="0"/>
              <a:solidFill>
                <a:srgbClr val="40A693"/>
              </a:solidFill>
              <a:ea typeface="字魂59号-创粗黑" panose="00000500000000000000"/>
            </a:endParaRPr>
          </a:p>
        </p:txBody>
      </p:sp>
      <p:sp>
        <p:nvSpPr>
          <p:cNvPr id="46" name="矩形 45"/>
          <p:cNvSpPr/>
          <p:nvPr/>
        </p:nvSpPr>
        <p:spPr>
          <a:xfrm rot="10800000" flipV="1">
            <a:off x="1374587" y="2962122"/>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原图像 </a:t>
            </a:r>
            <a:r>
              <a:rPr lang="en-US" altLang="zh-CN" sz="2000" dirty="0">
                <a:ln w="0"/>
                <a:solidFill>
                  <a:schemeClr val="accent1"/>
                </a:solidFill>
                <a:ea typeface="字魂59号-创粗黑" panose="00000500000000000000"/>
              </a:rPr>
              <a:t>x</a:t>
            </a:r>
            <a:endParaRPr lang="en-US" altLang="zh-CN" sz="2000" b="0" cap="none" spc="0" dirty="0">
              <a:ln w="0"/>
              <a:solidFill>
                <a:schemeClr val="accent1"/>
              </a:solidFill>
              <a:ea typeface="字魂59号-创粗黑" panose="00000500000000000000"/>
            </a:endParaRPr>
          </a:p>
        </p:txBody>
      </p:sp>
      <p:sp>
        <p:nvSpPr>
          <p:cNvPr id="48" name="箭头: 下 47"/>
          <p:cNvSpPr/>
          <p:nvPr/>
        </p:nvSpPr>
        <p:spPr>
          <a:xfrm>
            <a:off x="8821018" y="4314965"/>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p:cNvSpPr/>
          <p:nvPr/>
        </p:nvSpPr>
        <p:spPr>
          <a:xfrm>
            <a:off x="6632903" y="5318209"/>
            <a:ext cx="4920198" cy="5033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seg</a:t>
            </a:r>
            <a:r>
              <a:rPr lang="zh-CN" altLang="en-US" sz="1600" dirty="0">
                <a:solidFill>
                  <a:srgbClr val="4276AA"/>
                </a:solidFill>
                <a:ea typeface="字魂59号-创粗黑" panose="00000500000000000000"/>
              </a:rPr>
              <a:t>，</a:t>
            </a:r>
            <a:r>
              <a:rPr lang="zh-CN" altLang="en-US" dirty="0">
                <a:solidFill>
                  <a:srgbClr val="4276AA"/>
                </a:solidFill>
                <a:ea typeface="字魂59号-创粗黑" panose="00000500000000000000"/>
              </a:rPr>
              <a:t>训练</a:t>
            </a:r>
            <a:r>
              <a:rPr lang="zh-CN" altLang="en-US" b="1" dirty="0">
                <a:solidFill>
                  <a:srgbClr val="4276AA"/>
                </a:solidFill>
                <a:ea typeface="字魂59号-创粗黑" panose="00000500000000000000"/>
              </a:rPr>
              <a:t>考生网络</a:t>
            </a:r>
          </a:p>
        </p:txBody>
      </p:sp>
      <p:sp>
        <p:nvSpPr>
          <p:cNvPr id="28" name="矩形 27"/>
          <p:cNvSpPr/>
          <p:nvPr/>
        </p:nvSpPr>
        <p:spPr>
          <a:xfrm rot="10800000" flipV="1">
            <a:off x="1374586" y="3708040"/>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管腔标签 </a:t>
            </a:r>
            <a:r>
              <a:rPr lang="en-US" altLang="zh-CN" sz="2000" dirty="0">
                <a:ln w="0"/>
                <a:solidFill>
                  <a:schemeClr val="accent1"/>
                </a:solidFill>
                <a:ea typeface="字魂59号-创粗黑" panose="00000500000000000000"/>
              </a:rPr>
              <a:t>y</a:t>
            </a:r>
            <a:endParaRPr lang="en-US" altLang="zh-CN" sz="2000" b="0" cap="none" spc="0" dirty="0">
              <a:ln w="0"/>
              <a:solidFill>
                <a:schemeClr val="accent1"/>
              </a:solidFill>
              <a:ea typeface="字魂59号-创粗黑" panose="00000500000000000000"/>
            </a:endParaRPr>
          </a:p>
        </p:txBody>
      </p:sp>
      <p:pic>
        <p:nvPicPr>
          <p:cNvPr id="29" name="图片 28"/>
          <p:cNvPicPr>
            <a:picLocks noChangeAspect="1"/>
          </p:cNvPicPr>
          <p:nvPr/>
        </p:nvPicPr>
        <p:blipFill>
          <a:blip r:embed="rId4"/>
          <a:stretch>
            <a:fillRect/>
          </a:stretch>
        </p:blipFill>
        <p:spPr>
          <a:xfrm>
            <a:off x="1651551" y="1839961"/>
            <a:ext cx="1014174" cy="972497"/>
          </a:xfrm>
          <a:prstGeom prst="rect">
            <a:avLst/>
          </a:prstGeom>
        </p:spPr>
      </p:pic>
      <p:pic>
        <p:nvPicPr>
          <p:cNvPr id="30" name="图片 29"/>
          <p:cNvPicPr>
            <a:picLocks noChangeAspect="1"/>
          </p:cNvPicPr>
          <p:nvPr/>
        </p:nvPicPr>
        <p:blipFill>
          <a:blip r:embed="rId5"/>
          <a:stretch>
            <a:fillRect/>
          </a:stretch>
        </p:blipFill>
        <p:spPr>
          <a:xfrm>
            <a:off x="1671525" y="4543745"/>
            <a:ext cx="1058934" cy="1030315"/>
          </a:xfrm>
          <a:prstGeom prst="rect">
            <a:avLst/>
          </a:prstGeom>
        </p:spPr>
      </p:pic>
      <p:pic>
        <p:nvPicPr>
          <p:cNvPr id="7" name="图片 6"/>
          <p:cNvPicPr>
            <a:picLocks noChangeAspect="1"/>
          </p:cNvPicPr>
          <p:nvPr/>
        </p:nvPicPr>
        <p:blipFill>
          <a:blip r:embed="rId6"/>
          <a:stretch>
            <a:fillRect/>
          </a:stretch>
        </p:blipFill>
        <p:spPr>
          <a:xfrm>
            <a:off x="8195344" y="2599296"/>
            <a:ext cx="1627547" cy="1627547"/>
          </a:xfrm>
          <a:prstGeom prst="rect">
            <a:avLst/>
          </a:prstGeom>
        </p:spPr>
      </p:pic>
      <p:sp>
        <p:nvSpPr>
          <p:cNvPr id="31" name="矩形 30">
            <a:extLst>
              <a:ext uri="{FF2B5EF4-FFF2-40B4-BE49-F238E27FC236}">
                <a16:creationId xmlns:a16="http://schemas.microsoft.com/office/drawing/2014/main" id="{D58F6784-E868-427F-A780-BDBE473F7BC2}"/>
              </a:ext>
            </a:extLst>
          </p:cNvPr>
          <p:cNvSpPr/>
          <p:nvPr/>
        </p:nvSpPr>
        <p:spPr>
          <a:xfrm flipV="1">
            <a:off x="5158741" y="894871"/>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2" name="矩形 31">
            <a:extLst>
              <a:ext uri="{FF2B5EF4-FFF2-40B4-BE49-F238E27FC236}">
                <a16:creationId xmlns:a16="http://schemas.microsoft.com/office/drawing/2014/main" id="{0144B370-0308-44DB-8F59-3267B6BD601F}"/>
              </a:ext>
            </a:extLst>
          </p:cNvPr>
          <p:cNvSpPr/>
          <p:nvPr/>
        </p:nvSpPr>
        <p:spPr>
          <a:xfrm rot="10800000" flipV="1">
            <a:off x="5378882" y="1588966"/>
            <a:ext cx="1452992" cy="461665"/>
          </a:xfrm>
          <a:prstGeom prst="rect">
            <a:avLst/>
          </a:prstGeom>
          <a:noFill/>
        </p:spPr>
        <p:txBody>
          <a:bodyPr wrap="square" lIns="91440" tIns="45720" rIns="91440" bIns="45720">
            <a:spAutoFit/>
          </a:bodyPr>
          <a:lstStyle/>
          <a:p>
            <a:pPr algn="ctr"/>
            <a:r>
              <a:rPr lang="zh-CN" altLang="en-US" sz="2400" b="0" cap="none" spc="0" dirty="0">
                <a:ln w="0"/>
                <a:solidFill>
                  <a:srgbClr val="40A693"/>
                </a:solidFill>
                <a:ea typeface="字魂59号-创粗黑" panose="00000500000000000000"/>
              </a:rPr>
              <a:t>考生网络</a:t>
            </a:r>
            <a:endParaRPr lang="en-US" altLang="zh-CN" sz="2400" b="0" cap="none" spc="0" dirty="0">
              <a:ln w="0"/>
              <a:solidFill>
                <a:srgbClr val="40A693"/>
              </a:solidFill>
              <a:ea typeface="字魂59号-创粗黑" panose="00000500000000000000"/>
            </a:endParaRPr>
          </a:p>
        </p:txBody>
      </p:sp>
      <p:sp>
        <p:nvSpPr>
          <p:cNvPr id="33" name="矩形 32">
            <a:extLst>
              <a:ext uri="{FF2B5EF4-FFF2-40B4-BE49-F238E27FC236}">
                <a16:creationId xmlns:a16="http://schemas.microsoft.com/office/drawing/2014/main" id="{61C57636-74E1-46D1-A0A1-816F9D37F3A9}"/>
              </a:ext>
            </a:extLst>
          </p:cNvPr>
          <p:cNvSpPr/>
          <p:nvPr/>
        </p:nvSpPr>
        <p:spPr>
          <a:xfrm rot="10800000" flipV="1">
            <a:off x="5029584" y="4586285"/>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40A693"/>
                </a:solidFill>
                <a:ea typeface="字魂59号-创粗黑" panose="00000500000000000000"/>
              </a:rPr>
              <a:t>Examinee Net</a:t>
            </a:r>
          </a:p>
        </p:txBody>
      </p:sp>
      <p:cxnSp>
        <p:nvCxnSpPr>
          <p:cNvPr id="34" name="连接符: 肘形 33">
            <a:extLst>
              <a:ext uri="{FF2B5EF4-FFF2-40B4-BE49-F238E27FC236}">
                <a16:creationId xmlns:a16="http://schemas.microsoft.com/office/drawing/2014/main" id="{2BDFBB40-E9C8-4B70-957D-B879A0A67BAF}"/>
              </a:ext>
            </a:extLst>
          </p:cNvPr>
          <p:cNvCxnSpPr>
            <a:cxnSpLocks/>
          </p:cNvCxnSpPr>
          <p:nvPr/>
        </p:nvCxnSpPr>
        <p:spPr>
          <a:xfrm>
            <a:off x="3521466"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grpSp>
        <p:nvGrpSpPr>
          <p:cNvPr id="2" name="组合 1">
            <a:extLst>
              <a:ext uri="{FF2B5EF4-FFF2-40B4-BE49-F238E27FC236}">
                <a16:creationId xmlns:a16="http://schemas.microsoft.com/office/drawing/2014/main" id="{A13BAA84-7425-4B67-A5E1-05E9547E4BF7}"/>
              </a:ext>
            </a:extLst>
          </p:cNvPr>
          <p:cNvGrpSpPr/>
          <p:nvPr/>
        </p:nvGrpSpPr>
        <p:grpSpPr>
          <a:xfrm>
            <a:off x="5006183" y="2199600"/>
            <a:ext cx="2179634" cy="2247142"/>
            <a:chOff x="5048837" y="2239270"/>
            <a:chExt cx="2179634" cy="2247142"/>
          </a:xfrm>
        </p:grpSpPr>
        <p:sp>
          <p:nvSpPr>
            <p:cNvPr id="4" name="矩形 3"/>
            <p:cNvSpPr/>
            <p:nvPr/>
          </p:nvSpPr>
          <p:spPr>
            <a:xfrm>
              <a:off x="5048837" y="2239270"/>
              <a:ext cx="2179634" cy="2247142"/>
            </a:xfrm>
            <a:prstGeom prst="rect">
              <a:avLst/>
            </a:prstGeom>
            <a:noFill/>
            <a:ln w="25400">
              <a:solidFill>
                <a:srgbClr val="5E5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05844" y="3028920"/>
              <a:ext cx="265620" cy="6572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5616605"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矩形 22"/>
            <p:cNvSpPr/>
            <p:nvPr/>
          </p:nvSpPr>
          <p:spPr>
            <a:xfrm>
              <a:off x="6395083" y="2811520"/>
              <a:ext cx="265620" cy="11026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23"/>
            <p:cNvSpPr/>
            <p:nvPr/>
          </p:nvSpPr>
          <p:spPr>
            <a:xfrm>
              <a:off x="5211127"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矩形 24"/>
            <p:cNvSpPr/>
            <p:nvPr/>
          </p:nvSpPr>
          <p:spPr>
            <a:xfrm>
              <a:off x="6821714" y="2455035"/>
              <a:ext cx="265620" cy="18156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cxnSp>
        <p:nvCxnSpPr>
          <p:cNvPr id="35" name="直接箭头连接符 34"/>
          <p:cNvCxnSpPr/>
          <p:nvPr/>
        </p:nvCxnSpPr>
        <p:spPr>
          <a:xfrm>
            <a:off x="7416184" y="3357532"/>
            <a:ext cx="7429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流程图: 文档 35"/>
          <p:cNvSpPr/>
          <p:nvPr/>
        </p:nvSpPr>
        <p:spPr>
          <a:xfrm>
            <a:off x="8346847" y="2455035"/>
            <a:ext cx="1665571" cy="1815600"/>
          </a:xfrm>
          <a:prstGeom prst="flowChart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考官</a:t>
            </a: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a:t>
            </a: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考生网络</a:t>
            </a:r>
          </a:p>
        </p:txBody>
      </p:sp>
      <p:sp>
        <p:nvSpPr>
          <p:cNvPr id="45" name="矩形 44"/>
          <p:cNvSpPr/>
          <p:nvPr/>
        </p:nvSpPr>
        <p:spPr>
          <a:xfrm rot="10800000" flipV="1">
            <a:off x="7286518" y="1854011"/>
            <a:ext cx="3906923" cy="461665"/>
          </a:xfrm>
          <a:prstGeom prst="rect">
            <a:avLst/>
          </a:prstGeom>
          <a:noFill/>
        </p:spPr>
        <p:txBody>
          <a:bodyPr wrap="square" lIns="91440" tIns="45720" rIns="91440" bIns="45720">
            <a:spAutoFit/>
          </a:bodyPr>
          <a:lstStyle/>
          <a:p>
            <a:pPr algn="ctr"/>
            <a:r>
              <a:rPr lang="zh-CN" altLang="en-US" sz="2400" dirty="0">
                <a:ln w="0"/>
                <a:solidFill>
                  <a:srgbClr val="5E5CA2"/>
                </a:solidFill>
                <a:ea typeface="字魂59号-创粗黑" panose="00000500000000000000"/>
              </a:rPr>
              <a:t>特征图 </a:t>
            </a:r>
            <a:r>
              <a:rPr lang="en-US" altLang="zh-CN" sz="2400" dirty="0">
                <a:ln w="0"/>
                <a:solidFill>
                  <a:srgbClr val="5E5CA2"/>
                </a:solidFill>
                <a:ea typeface="字魂59号-创粗黑" panose="00000500000000000000"/>
              </a:rPr>
              <a:t>y</a:t>
            </a:r>
            <a:r>
              <a:rPr lang="en-US" altLang="zh-CN" sz="1600" dirty="0">
                <a:ln w="0"/>
                <a:solidFill>
                  <a:srgbClr val="5E5CA2"/>
                </a:solidFill>
                <a:ea typeface="字魂59号-创粗黑" panose="00000500000000000000"/>
              </a:rPr>
              <a:t>3</a:t>
            </a:r>
            <a:r>
              <a:rPr lang="en-US" altLang="zh-CN" sz="2400" dirty="0">
                <a:ln w="0"/>
                <a:solidFill>
                  <a:srgbClr val="5E5CA2"/>
                </a:solidFill>
                <a:ea typeface="字魂59号-创粗黑" panose="00000500000000000000"/>
              </a:rPr>
              <a:t>’</a:t>
            </a:r>
            <a:endParaRPr lang="en-US" altLang="zh-CN" sz="2400" b="0" cap="none" spc="0" dirty="0">
              <a:ln w="0"/>
              <a:solidFill>
                <a:srgbClr val="5E5CA2"/>
              </a:solidFill>
              <a:ea typeface="字魂59号-创粗黑" panose="00000500000000000000"/>
            </a:endParaRPr>
          </a:p>
        </p:txBody>
      </p:sp>
      <p:sp>
        <p:nvSpPr>
          <p:cNvPr id="49" name="矩形: 圆角 48"/>
          <p:cNvSpPr/>
          <p:nvPr/>
        </p:nvSpPr>
        <p:spPr>
          <a:xfrm>
            <a:off x="6719533" y="5356151"/>
            <a:ext cx="4920198"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276AA"/>
                </a:solidFill>
                <a:ea typeface="字魂59号-创粗黑" panose="00000500000000000000"/>
              </a:rPr>
              <a:t>通过输出计算损失函数</a:t>
            </a:r>
            <a:r>
              <a:rPr lang="en-US" altLang="zh-CN" dirty="0" err="1">
                <a:solidFill>
                  <a:srgbClr val="4276AA"/>
                </a:solidFill>
                <a:ea typeface="字魂59号-创粗黑" panose="00000500000000000000"/>
              </a:rPr>
              <a:t>L_</a:t>
            </a:r>
            <a:r>
              <a:rPr lang="en-US" altLang="zh-CN" sz="1600" dirty="0" err="1">
                <a:solidFill>
                  <a:srgbClr val="4276AA"/>
                </a:solidFill>
                <a:ea typeface="字魂59号-创粗黑" panose="00000500000000000000"/>
              </a:rPr>
              <a:t>con</a:t>
            </a:r>
            <a:r>
              <a:rPr lang="zh-CN" altLang="en-US" sz="2000" dirty="0">
                <a:solidFill>
                  <a:srgbClr val="4276AA"/>
                </a:solidFill>
                <a:ea typeface="字魂59号-创粗黑" panose="00000500000000000000"/>
              </a:rPr>
              <a:t>，</a:t>
            </a:r>
            <a:r>
              <a:rPr lang="zh-CN" altLang="en-US" b="1" dirty="0">
                <a:solidFill>
                  <a:srgbClr val="4276AA"/>
                </a:solidFill>
                <a:ea typeface="字魂59号-创粗黑" panose="00000500000000000000"/>
              </a:rPr>
              <a:t>评估和优化考生网络的输出结果</a:t>
            </a:r>
            <a:r>
              <a:rPr lang="zh-CN" altLang="en-US" dirty="0">
                <a:solidFill>
                  <a:srgbClr val="4276AA"/>
                </a:solidFill>
                <a:ea typeface="字魂59号-创粗黑" panose="00000500000000000000"/>
              </a:rPr>
              <a:t>，</a:t>
            </a:r>
            <a:r>
              <a:rPr lang="zh-CN" altLang="en-US" b="1" dirty="0">
                <a:solidFill>
                  <a:srgbClr val="4276AA"/>
                </a:solidFill>
                <a:ea typeface="字魂59号-创粗黑" panose="00000500000000000000"/>
              </a:rPr>
              <a:t>反馈至考生网络</a:t>
            </a:r>
          </a:p>
        </p:txBody>
      </p:sp>
      <p:pic>
        <p:nvPicPr>
          <p:cNvPr id="11" name="图片 10"/>
          <p:cNvPicPr>
            <a:picLocks noChangeAspect="1"/>
          </p:cNvPicPr>
          <p:nvPr/>
        </p:nvPicPr>
        <p:blipFill>
          <a:blip r:embed="rId4"/>
          <a:stretch>
            <a:fillRect/>
          </a:stretch>
        </p:blipFill>
        <p:spPr>
          <a:xfrm>
            <a:off x="8191372" y="2655778"/>
            <a:ext cx="1627761" cy="1605152"/>
          </a:xfrm>
          <a:prstGeom prst="rect">
            <a:avLst/>
          </a:prstGeom>
        </p:spPr>
      </p:pic>
      <p:sp>
        <p:nvSpPr>
          <p:cNvPr id="29" name="箭头: 下 28"/>
          <p:cNvSpPr/>
          <p:nvPr/>
        </p:nvSpPr>
        <p:spPr>
          <a:xfrm>
            <a:off x="8862720" y="4358757"/>
            <a:ext cx="401314" cy="900958"/>
          </a:xfrm>
          <a:prstGeom prst="down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9DCA51-2D13-4069-903E-05E3EB85FCDE}"/>
              </a:ext>
            </a:extLst>
          </p:cNvPr>
          <p:cNvSpPr/>
          <p:nvPr/>
        </p:nvSpPr>
        <p:spPr>
          <a:xfrm flipV="1">
            <a:off x="5158800" y="89640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8" name="矩形 27">
            <a:extLst>
              <a:ext uri="{FF2B5EF4-FFF2-40B4-BE49-F238E27FC236}">
                <a16:creationId xmlns:a16="http://schemas.microsoft.com/office/drawing/2014/main" id="{BAF6E4AD-1B6E-4D4A-B4C9-1B96EB6F7C0E}"/>
              </a:ext>
            </a:extLst>
          </p:cNvPr>
          <p:cNvSpPr/>
          <p:nvPr/>
        </p:nvSpPr>
        <p:spPr>
          <a:xfrm rot="10800000" flipV="1">
            <a:off x="4778016" y="1594817"/>
            <a:ext cx="2635968" cy="461665"/>
          </a:xfrm>
          <a:prstGeom prst="rect">
            <a:avLst/>
          </a:prstGeom>
          <a:noFill/>
        </p:spPr>
        <p:txBody>
          <a:bodyPr wrap="square" lIns="91440" tIns="45720" rIns="91440" bIns="45720">
            <a:spAutoFit/>
          </a:bodyPr>
          <a:lstStyle/>
          <a:p>
            <a:pPr algn="ctr"/>
            <a:r>
              <a:rPr lang="zh-CN" altLang="en-US" sz="2400" b="0" cap="none" spc="0" dirty="0">
                <a:ln w="0"/>
                <a:solidFill>
                  <a:srgbClr val="5E5CA2"/>
                </a:solidFill>
                <a:ea typeface="字魂59号-创粗黑" panose="00000500000000000000"/>
              </a:rPr>
              <a:t>训练后的考官网络</a:t>
            </a:r>
            <a:endParaRPr lang="en-US" altLang="zh-CN" sz="2400" b="0" cap="none" spc="0" dirty="0">
              <a:ln w="0"/>
              <a:solidFill>
                <a:srgbClr val="5E5CA2"/>
              </a:solidFill>
              <a:ea typeface="字魂59号-创粗黑" panose="00000500000000000000"/>
            </a:endParaRPr>
          </a:p>
        </p:txBody>
      </p:sp>
      <p:sp>
        <p:nvSpPr>
          <p:cNvPr id="33" name="矩形 32">
            <a:extLst>
              <a:ext uri="{FF2B5EF4-FFF2-40B4-BE49-F238E27FC236}">
                <a16:creationId xmlns:a16="http://schemas.microsoft.com/office/drawing/2014/main" id="{E915AF8F-2A13-4AAD-862D-2E8F62CFD70F}"/>
              </a:ext>
            </a:extLst>
          </p:cNvPr>
          <p:cNvSpPr/>
          <p:nvPr/>
        </p:nvSpPr>
        <p:spPr>
          <a:xfrm rot="10800000" flipV="1">
            <a:off x="5029584" y="4592923"/>
            <a:ext cx="2132833" cy="461665"/>
          </a:xfrm>
          <a:prstGeom prst="rect">
            <a:avLst/>
          </a:prstGeom>
          <a:noFill/>
        </p:spPr>
        <p:txBody>
          <a:bodyPr wrap="square" lIns="91440" tIns="45720" rIns="91440" bIns="45720">
            <a:spAutoFit/>
          </a:bodyPr>
          <a:lstStyle/>
          <a:p>
            <a:pPr algn="ctr"/>
            <a:r>
              <a:rPr lang="en-US" altLang="zh-CN" sz="2400" b="0" cap="none" spc="0" dirty="0">
                <a:ln w="0"/>
                <a:solidFill>
                  <a:srgbClr val="5E5CA2"/>
                </a:solidFill>
                <a:ea typeface="字魂59号-创粗黑" panose="00000500000000000000"/>
              </a:rPr>
              <a:t>Examiner Net</a:t>
            </a:r>
          </a:p>
        </p:txBody>
      </p:sp>
      <p:grpSp>
        <p:nvGrpSpPr>
          <p:cNvPr id="7" name="组合 6">
            <a:extLst>
              <a:ext uri="{FF2B5EF4-FFF2-40B4-BE49-F238E27FC236}">
                <a16:creationId xmlns:a16="http://schemas.microsoft.com/office/drawing/2014/main" id="{BB9BB517-869F-4AF8-ADF1-A444539EB0A4}"/>
              </a:ext>
            </a:extLst>
          </p:cNvPr>
          <p:cNvGrpSpPr/>
          <p:nvPr/>
        </p:nvGrpSpPr>
        <p:grpSpPr>
          <a:xfrm>
            <a:off x="1463179" y="1246751"/>
            <a:ext cx="3209805" cy="4364499"/>
            <a:chOff x="1463179" y="1231542"/>
            <a:chExt cx="3209805" cy="4364499"/>
          </a:xfrm>
        </p:grpSpPr>
        <p:sp>
          <p:nvSpPr>
            <p:cNvPr id="3" name="流程图: 多文档 2"/>
            <p:cNvSpPr/>
            <p:nvPr/>
          </p:nvSpPr>
          <p:spPr>
            <a:xfrm>
              <a:off x="2061189" y="1231542"/>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流程图: 多文档 25"/>
            <p:cNvSpPr/>
            <p:nvPr/>
          </p:nvSpPr>
          <p:spPr>
            <a:xfrm>
              <a:off x="1820375" y="1540005"/>
              <a:ext cx="1165299" cy="1316245"/>
            </a:xfrm>
            <a:prstGeom prst="flowChartMulti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流程图: 多文档 26"/>
            <p:cNvSpPr/>
            <p:nvPr/>
          </p:nvSpPr>
          <p:spPr>
            <a:xfrm>
              <a:off x="1916027" y="4270647"/>
              <a:ext cx="1165299" cy="1316245"/>
            </a:xfrm>
            <a:prstGeom prst="flowChartMultidocumen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肘形 9"/>
            <p:cNvCxnSpPr/>
            <p:nvPr/>
          </p:nvCxnSpPr>
          <p:spPr>
            <a:xfrm flipV="1">
              <a:off x="3615709" y="3686145"/>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rot="10800000" flipV="1">
              <a:off x="1463179" y="3005914"/>
              <a:ext cx="1879689" cy="400110"/>
            </a:xfrm>
            <a:prstGeom prst="rect">
              <a:avLst/>
            </a:prstGeom>
            <a:noFill/>
          </p:spPr>
          <p:txBody>
            <a:bodyPr wrap="square" lIns="91440" tIns="45720" rIns="91440" bIns="45720">
              <a:spAutoFit/>
            </a:bodyPr>
            <a:lstStyle/>
            <a:p>
              <a:pPr algn="ctr"/>
              <a:r>
                <a:rPr lang="zh-CN" altLang="en-US" sz="2000" dirty="0">
                  <a:ln w="0"/>
                  <a:solidFill>
                    <a:srgbClr val="40A693"/>
                  </a:solidFill>
                  <a:ea typeface="字魂59号-创粗黑" panose="00000500000000000000"/>
                </a:rPr>
                <a:t>输出 </a:t>
              </a:r>
              <a:r>
                <a:rPr lang="en-US" altLang="zh-CN" sz="2000" dirty="0">
                  <a:ln w="0"/>
                  <a:solidFill>
                    <a:srgbClr val="40A693"/>
                  </a:solidFill>
                  <a:ea typeface="字魂59号-创粗黑" panose="00000500000000000000"/>
                </a:rPr>
                <a:t>y</a:t>
              </a:r>
              <a:r>
                <a:rPr lang="en-US" altLang="zh-CN" sz="1400" dirty="0">
                  <a:ln w="0"/>
                  <a:solidFill>
                    <a:srgbClr val="40A693"/>
                  </a:solidFill>
                  <a:ea typeface="字魂59号-创粗黑" panose="00000500000000000000"/>
                </a:rPr>
                <a:t>2</a:t>
              </a:r>
              <a:r>
                <a:rPr lang="en-US" altLang="zh-CN" sz="2000" dirty="0">
                  <a:ln w="0"/>
                  <a:solidFill>
                    <a:srgbClr val="40A693"/>
                  </a:solidFill>
                  <a:ea typeface="字魂59号-创粗黑" panose="00000500000000000000"/>
                </a:rPr>
                <a:t>’</a:t>
              </a:r>
              <a:r>
                <a:rPr lang="zh-CN" altLang="en-US" sz="2000" dirty="0">
                  <a:ln w="0"/>
                  <a:solidFill>
                    <a:srgbClr val="40A693"/>
                  </a:solidFill>
                  <a:ea typeface="字魂59号-创粗黑" panose="00000500000000000000"/>
                </a:rPr>
                <a:t> </a:t>
              </a:r>
              <a:endParaRPr lang="en-US" altLang="zh-CN" sz="2000" b="0" cap="none" spc="0" dirty="0">
                <a:ln w="0"/>
                <a:solidFill>
                  <a:srgbClr val="40A693"/>
                </a:solidFill>
                <a:ea typeface="字魂59号-创粗黑" panose="00000500000000000000"/>
              </a:endParaRPr>
            </a:p>
          </p:txBody>
        </p:sp>
        <p:pic>
          <p:nvPicPr>
            <p:cNvPr id="31" name="图片 30"/>
            <p:cNvPicPr>
              <a:picLocks noChangeAspect="1"/>
            </p:cNvPicPr>
            <p:nvPr/>
          </p:nvPicPr>
          <p:blipFill>
            <a:blip r:embed="rId5"/>
            <a:stretch>
              <a:fillRect/>
            </a:stretch>
          </p:blipFill>
          <p:spPr>
            <a:xfrm>
              <a:off x="1820375" y="4616919"/>
              <a:ext cx="979122" cy="979122"/>
            </a:xfrm>
            <a:prstGeom prst="rect">
              <a:avLst/>
            </a:prstGeom>
          </p:spPr>
        </p:pic>
        <p:sp>
          <p:nvSpPr>
            <p:cNvPr id="32" name="矩形 31"/>
            <p:cNvSpPr/>
            <p:nvPr/>
          </p:nvSpPr>
          <p:spPr>
            <a:xfrm rot="10800000" flipV="1">
              <a:off x="1464741" y="3802084"/>
              <a:ext cx="1879689" cy="400110"/>
            </a:xfrm>
            <a:prstGeom prst="rect">
              <a:avLst/>
            </a:prstGeom>
            <a:noFill/>
          </p:spPr>
          <p:txBody>
            <a:bodyPr wrap="square" lIns="91440" tIns="45720" rIns="91440" bIns="45720">
              <a:spAutoFit/>
            </a:bodyPr>
            <a:lstStyle/>
            <a:p>
              <a:pPr algn="ctr"/>
              <a:r>
                <a:rPr lang="zh-CN" altLang="en-US" sz="2000" dirty="0">
                  <a:ln w="0"/>
                  <a:solidFill>
                    <a:schemeClr val="accent1"/>
                  </a:solidFill>
                  <a:ea typeface="字魂59号-创粗黑" panose="00000500000000000000"/>
                </a:rPr>
                <a:t>高斯掩膜</a:t>
              </a:r>
              <a:r>
                <a:rPr lang="en-US" altLang="zh-CN" sz="2000" dirty="0" err="1">
                  <a:ln w="0"/>
                  <a:solidFill>
                    <a:schemeClr val="accent1"/>
                  </a:solidFill>
                  <a:ea typeface="字魂59号-创粗黑" panose="00000500000000000000"/>
                </a:rPr>
                <a:t>z</a:t>
              </a:r>
              <a:r>
                <a:rPr lang="en-US" altLang="zh-CN" sz="1200" dirty="0" err="1">
                  <a:ln w="0"/>
                  <a:solidFill>
                    <a:schemeClr val="accent1"/>
                  </a:solidFill>
                  <a:ea typeface="字魂59号-创粗黑" panose="00000500000000000000"/>
                </a:rPr>
                <a:t>M</a:t>
              </a:r>
              <a:endParaRPr lang="en-US" altLang="zh-CN" sz="2000" b="0" cap="none" spc="0" dirty="0">
                <a:ln w="0"/>
                <a:solidFill>
                  <a:schemeClr val="accent1"/>
                </a:solidFill>
                <a:ea typeface="字魂59号-创粗黑" panose="00000500000000000000"/>
              </a:endParaRPr>
            </a:p>
          </p:txBody>
        </p:sp>
        <p:cxnSp>
          <p:nvCxnSpPr>
            <p:cNvPr id="34" name="连接符: 肘形 33">
              <a:extLst>
                <a:ext uri="{FF2B5EF4-FFF2-40B4-BE49-F238E27FC236}">
                  <a16:creationId xmlns:a16="http://schemas.microsoft.com/office/drawing/2014/main" id="{F790BA56-639E-47F0-B930-96FE6566A7E8}"/>
                </a:ext>
              </a:extLst>
            </p:cNvPr>
            <p:cNvCxnSpPr>
              <a:cxnSpLocks/>
            </p:cNvCxnSpPr>
            <p:nvPr/>
          </p:nvCxnSpPr>
          <p:spPr>
            <a:xfrm>
              <a:off x="3601179" y="1918550"/>
              <a:ext cx="1057275" cy="990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CF565D-8CB3-4B44-A30E-24E914922722}"/>
                </a:ext>
              </a:extLst>
            </p:cNvPr>
            <p:cNvPicPr>
              <a:picLocks noChangeAspect="1"/>
            </p:cNvPicPr>
            <p:nvPr/>
          </p:nvPicPr>
          <p:blipFill>
            <a:blip r:embed="rId6"/>
            <a:stretch>
              <a:fillRect/>
            </a:stretch>
          </p:blipFill>
          <p:spPr>
            <a:xfrm>
              <a:off x="1762328" y="1877128"/>
              <a:ext cx="979122" cy="979122"/>
            </a:xfrm>
            <a:prstGeom prst="rect">
              <a:avLst/>
            </a:prstGeom>
          </p:spPr>
        </p:pic>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21001873-60BD-4E0E-ABE5-097DA04A275E}"/>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40" name="图片 39">
            <a:extLst>
              <a:ext uri="{FF2B5EF4-FFF2-40B4-BE49-F238E27FC236}">
                <a16:creationId xmlns:a16="http://schemas.microsoft.com/office/drawing/2014/main" id="{239D12E6-A6CB-4D88-8928-337737B6A720}"/>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39" name="文本框 38"/>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en-US" altLang="zh-CN" sz="2400" b="1" dirty="0">
                <a:solidFill>
                  <a:srgbClr val="4075A9"/>
                </a:solidFill>
                <a:latin typeface="字魂59号-创粗黑" panose="00000500000000000000" pitchFamily="2" charset="-122"/>
                <a:ea typeface="字魂59号-创粗黑" panose="00000500000000000000" pitchFamily="2" charset="-122"/>
                <a:cs typeface="+mn-ea"/>
                <a:sym typeface="+mn-lt"/>
              </a:rPr>
              <a:t>DO-Layer</a:t>
            </a:r>
            <a:endPar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30" name="矩形 29">
            <a:extLst>
              <a:ext uri="{FF2B5EF4-FFF2-40B4-BE49-F238E27FC236}">
                <a16:creationId xmlns:a16="http://schemas.microsoft.com/office/drawing/2014/main" id="{2D9DCA51-2D13-4069-903E-05E3EB85FCDE}"/>
              </a:ext>
            </a:extLst>
          </p:cNvPr>
          <p:cNvSpPr/>
          <p:nvPr/>
        </p:nvSpPr>
        <p:spPr>
          <a:xfrm flipV="1">
            <a:off x="5166759" y="93778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7" name="图片 6">
            <a:extLst>
              <a:ext uri="{FF2B5EF4-FFF2-40B4-BE49-F238E27FC236}">
                <a16:creationId xmlns:a16="http://schemas.microsoft.com/office/drawing/2014/main" id="{C9548F80-2F75-4C29-8ACF-94D7E1FCFA65}"/>
              </a:ext>
            </a:extLst>
          </p:cNvPr>
          <p:cNvPicPr>
            <a:picLocks noChangeAspect="1"/>
          </p:cNvPicPr>
          <p:nvPr/>
        </p:nvPicPr>
        <p:blipFill>
          <a:blip r:embed="rId4"/>
          <a:stretch>
            <a:fillRect/>
          </a:stretch>
        </p:blipFill>
        <p:spPr>
          <a:xfrm>
            <a:off x="3098046" y="1673346"/>
            <a:ext cx="6011943" cy="2770977"/>
          </a:xfrm>
          <a:prstGeom prst="rect">
            <a:avLst/>
          </a:prstGeom>
        </p:spPr>
      </p:pic>
      <p:sp>
        <p:nvSpPr>
          <p:cNvPr id="44" name="矩形: 圆角 43">
            <a:extLst>
              <a:ext uri="{FF2B5EF4-FFF2-40B4-BE49-F238E27FC236}">
                <a16:creationId xmlns:a16="http://schemas.microsoft.com/office/drawing/2014/main" id="{677DCD4A-3B10-4011-9F62-558F41A865C3}"/>
              </a:ext>
            </a:extLst>
          </p:cNvPr>
          <p:cNvSpPr/>
          <p:nvPr/>
        </p:nvSpPr>
        <p:spPr>
          <a:xfrm>
            <a:off x="3477225" y="5183223"/>
            <a:ext cx="5237550" cy="85284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rgbClr val="4276AA"/>
                </a:solidFill>
              </a:rPr>
              <a:t>通用网络层</a:t>
            </a:r>
            <a:r>
              <a:rPr lang="en-US" altLang="zh-CN" b="1" dirty="0">
                <a:solidFill>
                  <a:srgbClr val="4276AA"/>
                </a:solidFill>
              </a:rPr>
              <a:t>DO-Layer</a:t>
            </a:r>
            <a:r>
              <a:rPr lang="zh-CN" altLang="zh-CN" b="1" dirty="0">
                <a:solidFill>
                  <a:srgbClr val="4276AA"/>
                </a:solidFill>
              </a:rPr>
              <a:t>，用于解决类别不平衡问题</a:t>
            </a:r>
            <a:endParaRPr lang="zh-CN" altLang="zh-CN" dirty="0">
              <a:solidFill>
                <a:srgbClr val="4276AA"/>
              </a:solidFill>
            </a:endParaRPr>
          </a:p>
        </p:txBody>
      </p:sp>
    </p:spTree>
    <p:extLst>
      <p:ext uri="{BB962C8B-B14F-4D97-AF65-F5344CB8AC3E}">
        <p14:creationId xmlns:p14="http://schemas.microsoft.com/office/powerpoint/2010/main" val="2219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A979646-4F05-4B22-892E-473EE2B5F5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pic>
        <p:nvPicPr>
          <p:cNvPr id="8" name="图片 7">
            <a:extLst>
              <a:ext uri="{FF2B5EF4-FFF2-40B4-BE49-F238E27FC236}">
                <a16:creationId xmlns:a16="http://schemas.microsoft.com/office/drawing/2014/main" id="{8E11BDAC-F82A-4448-BE80-0FE9793F11FA}"/>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sp>
        <p:nvSpPr>
          <p:cNvPr id="11" name="文本框 10"/>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流程汇总</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pic>
        <p:nvPicPr>
          <p:cNvPr id="3" name="图片 2"/>
          <p:cNvPicPr>
            <a:picLocks noChangeAspect="1"/>
          </p:cNvPicPr>
          <p:nvPr/>
        </p:nvPicPr>
        <p:blipFill rotWithShape="1">
          <a:blip r:embed="rId4"/>
          <a:srcRect l="331" t="777" r="230" b="625"/>
          <a:stretch/>
        </p:blipFill>
        <p:spPr>
          <a:xfrm>
            <a:off x="2239109" y="1453662"/>
            <a:ext cx="7721600" cy="3005015"/>
          </a:xfrm>
          <a:prstGeom prst="rect">
            <a:avLst/>
          </a:prstGeom>
          <a:ln>
            <a:noFill/>
          </a:ln>
          <a:effectLst>
            <a:outerShdw blurRad="190500" algn="tl" rotWithShape="0">
              <a:srgbClr val="000000">
                <a:alpha val="70000"/>
              </a:srgbClr>
            </a:outerShdw>
          </a:effectLst>
        </p:spPr>
      </p:pic>
      <p:sp>
        <p:nvSpPr>
          <p:cNvPr id="32" name="矩形: 圆角 31"/>
          <p:cNvSpPr/>
          <p:nvPr/>
        </p:nvSpPr>
        <p:spPr>
          <a:xfrm>
            <a:off x="3130304" y="4915574"/>
            <a:ext cx="5931389" cy="1065346"/>
          </a:xfrm>
          <a:prstGeom prst="roundRect">
            <a:avLst>
              <a:gd name="adj" fmla="val 1666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075A9"/>
                </a:solidFill>
              </a:rPr>
              <a:t>模型对于考生网络而言，结合了</a:t>
            </a:r>
            <a:r>
              <a:rPr lang="zh-CN" altLang="en-US" b="1" dirty="0">
                <a:solidFill>
                  <a:srgbClr val="4075A9"/>
                </a:solidFill>
              </a:rPr>
              <a:t>管腔分割特征训练</a:t>
            </a:r>
            <a:r>
              <a:rPr lang="zh-CN" altLang="en-US" dirty="0">
                <a:solidFill>
                  <a:srgbClr val="4075A9"/>
                </a:solidFill>
              </a:rPr>
              <a:t>和</a:t>
            </a:r>
            <a:r>
              <a:rPr lang="zh-CN" altLang="en-US" b="1" dirty="0">
                <a:solidFill>
                  <a:srgbClr val="4075A9"/>
                </a:solidFill>
              </a:rPr>
              <a:t>考官网络评估反馈</a:t>
            </a:r>
            <a:r>
              <a:rPr lang="zh-CN" altLang="en-US" dirty="0">
                <a:solidFill>
                  <a:srgbClr val="4075A9"/>
                </a:solidFill>
              </a:rPr>
              <a:t>，从而</a:t>
            </a:r>
            <a:r>
              <a:rPr lang="zh-CN" altLang="en-US" b="1" dirty="0">
                <a:solidFill>
                  <a:srgbClr val="4075A9"/>
                </a:solidFill>
              </a:rPr>
              <a:t>提高分割结果的准确性</a:t>
            </a:r>
          </a:p>
        </p:txBody>
      </p:sp>
      <p:sp>
        <p:nvSpPr>
          <p:cNvPr id="7" name="矩形 6">
            <a:extLst>
              <a:ext uri="{FF2B5EF4-FFF2-40B4-BE49-F238E27FC236}">
                <a16:creationId xmlns:a16="http://schemas.microsoft.com/office/drawing/2014/main" id="{5C9B0541-36A4-4D40-B567-AFF51157ACDA}"/>
              </a:ext>
            </a:extLst>
          </p:cNvPr>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766286" y="1916725"/>
            <a:ext cx="4444380" cy="2279435"/>
            <a:chOff x="3741533" y="1812815"/>
            <a:chExt cx="4444380" cy="2279435"/>
          </a:xfrm>
        </p:grpSpPr>
        <p:grpSp>
          <p:nvGrpSpPr>
            <p:cNvPr id="17" name="Group 34"/>
            <p:cNvGrpSpPr/>
            <p:nvPr/>
          </p:nvGrpSpPr>
          <p:grpSpPr>
            <a:xfrm>
              <a:off x="3741533" y="3049211"/>
              <a:ext cx="4444380" cy="1043039"/>
              <a:chOff x="4938718" y="1421874"/>
              <a:chExt cx="4746694" cy="1043039"/>
            </a:xfrm>
          </p:grpSpPr>
          <p:sp>
            <p:nvSpPr>
              <p:cNvPr id="18" name="TextBox 35"/>
              <p:cNvSpPr txBox="1"/>
              <p:nvPr/>
            </p:nvSpPr>
            <p:spPr>
              <a:xfrm>
                <a:off x="5453304" y="1421874"/>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作品介绍</a:t>
                </a:r>
              </a:p>
            </p:txBody>
          </p:sp>
          <p:sp>
            <p:nvSpPr>
              <p:cNvPr id="19" name="TextBox 36"/>
              <p:cNvSpPr txBox="1"/>
              <p:nvPr/>
            </p:nvSpPr>
            <p:spPr>
              <a:xfrm>
                <a:off x="4938718" y="2144545"/>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Introduction of the Work</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04</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作品介绍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1"/>
          <p:cNvGrpSpPr/>
          <p:nvPr/>
        </p:nvGrpSpPr>
        <p:grpSpPr>
          <a:xfrm>
            <a:off x="874019" y="1977838"/>
            <a:ext cx="1865741" cy="3594297"/>
            <a:chOff x="874019" y="1808820"/>
            <a:chExt cx="1865741" cy="3594297"/>
          </a:xfrm>
        </p:grpSpPr>
        <p:sp>
          <p:nvSpPr>
            <p:cNvPr id="48" name="圆角矩形 47"/>
            <p:cNvSpPr/>
            <p:nvPr/>
          </p:nvSpPr>
          <p:spPr>
            <a:xfrm>
              <a:off x="87401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276AA"/>
                  </a:solidFill>
                  <a:latin typeface="字魂59号-创粗黑" panose="00000500000000000000" pitchFamily="2" charset="-122"/>
                  <a:ea typeface="字魂59号-创粗黑" panose="00000500000000000000" pitchFamily="2" charset="-122"/>
                </a:rPr>
                <a:t>从路径中自动加载</a:t>
              </a:r>
              <a:r>
                <a:rPr lang="en-US" altLang="zh-CN" sz="1050" dirty="0">
                  <a:solidFill>
                    <a:srgbClr val="4276AA"/>
                  </a:solidFill>
                  <a:latin typeface="字魂59号-创粗黑" panose="00000500000000000000" pitchFamily="2" charset="-122"/>
                  <a:ea typeface="字魂59号-创粗黑" panose="00000500000000000000" pitchFamily="2" charset="-122"/>
                </a:rPr>
                <a:t>.raw</a:t>
              </a:r>
              <a:r>
                <a:rPr lang="zh-CN" altLang="en-US" sz="1050" dirty="0">
                  <a:solidFill>
                    <a:srgbClr val="4276AA"/>
                  </a:solidFill>
                  <a:latin typeface="字魂59号-创粗黑" panose="00000500000000000000" pitchFamily="2" charset="-122"/>
                  <a:ea typeface="字魂59号-创粗黑" panose="00000500000000000000" pitchFamily="2" charset="-122"/>
                </a:rPr>
                <a:t>图片文件、其尺寸及其他支持文件</a:t>
              </a:r>
              <a:br>
                <a:rPr lang="zh-CN" altLang="en-US" sz="1050" dirty="0">
                  <a:solidFill>
                    <a:srgbClr val="4276AA"/>
                  </a:solidFill>
                  <a:latin typeface="字魂59号-创粗黑" panose="00000500000000000000" pitchFamily="2" charset="-122"/>
                  <a:ea typeface="字魂59号-创粗黑" panose="00000500000000000000" pitchFamily="2" charset="-122"/>
                </a:rPr>
              </a:br>
              <a:endParaRPr lang="zh-CN" altLang="en-US" sz="1050" dirty="0">
                <a:solidFill>
                  <a:srgbClr val="4276AA"/>
                </a:solidFill>
                <a:latin typeface="字魂59号-创粗黑" panose="00000500000000000000" pitchFamily="2" charset="-122"/>
                <a:ea typeface="字魂59号-创粗黑" panose="00000500000000000000" pitchFamily="2" charset="-122"/>
              </a:endParaRPr>
            </a:p>
          </p:txBody>
        </p:sp>
        <p:sp>
          <p:nvSpPr>
            <p:cNvPr id="49" name="椭圆 48"/>
            <p:cNvSpPr/>
            <p:nvPr/>
          </p:nvSpPr>
          <p:spPr>
            <a:xfrm>
              <a:off x="2352141"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0" name="椭圆 49"/>
            <p:cNvSpPr/>
            <p:nvPr/>
          </p:nvSpPr>
          <p:spPr>
            <a:xfrm>
              <a:off x="2352141"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矩形 50"/>
            <p:cNvSpPr/>
            <p:nvPr/>
          </p:nvSpPr>
          <p:spPr>
            <a:xfrm>
              <a:off x="874019" y="3900435"/>
              <a:ext cx="1860147" cy="570423"/>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1</a:t>
              </a:r>
            </a:p>
          </p:txBody>
        </p:sp>
        <p:sp>
          <p:nvSpPr>
            <p:cNvPr id="52" name="矩形 51"/>
            <p:cNvSpPr/>
            <p:nvPr/>
          </p:nvSpPr>
          <p:spPr>
            <a:xfrm>
              <a:off x="95480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1"/>
                  </a:solidFill>
                  <a:latin typeface="字魂59号-创粗黑" panose="00000500000000000000" pitchFamily="2" charset="-122"/>
                  <a:ea typeface="字魂59号-创粗黑" panose="00000500000000000000" pitchFamily="2" charset="-122"/>
                </a:rPr>
                <a:t>加载图片</a:t>
              </a:r>
            </a:p>
          </p:txBody>
        </p:sp>
        <p:sp>
          <p:nvSpPr>
            <p:cNvPr id="53" name="任意多边形 52"/>
            <p:cNvSpPr/>
            <p:nvPr/>
          </p:nvSpPr>
          <p:spPr bwMode="auto">
            <a:xfrm>
              <a:off x="1488094" y="4662861"/>
              <a:ext cx="568102" cy="48008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PPT彼岸天：ID 8661124库_组合 47"/>
          <p:cNvGrpSpPr/>
          <p:nvPr/>
        </p:nvGrpSpPr>
        <p:grpSpPr>
          <a:xfrm>
            <a:off x="2451289" y="1977838"/>
            <a:ext cx="2442115" cy="3594297"/>
            <a:chOff x="2451289" y="1808820"/>
            <a:chExt cx="2442115" cy="3594297"/>
          </a:xfrm>
        </p:grpSpPr>
        <p:sp>
          <p:nvSpPr>
            <p:cNvPr id="38" name="圆角矩形 37"/>
            <p:cNvSpPr/>
            <p:nvPr/>
          </p:nvSpPr>
          <p:spPr>
            <a:xfrm>
              <a:off x="3027663"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178AA1"/>
                  </a:solidFill>
                  <a:latin typeface="字魂59号-创粗黑" panose="00000500000000000000" pitchFamily="2" charset="-122"/>
                  <a:ea typeface="字魂59号-创粗黑" panose="00000500000000000000" pitchFamily="2" charset="-122"/>
                </a:rPr>
                <a:t>以</a:t>
              </a:r>
              <a:r>
                <a:rPr lang="en-US" altLang="zh-CN" sz="1050" dirty="0">
                  <a:solidFill>
                    <a:srgbClr val="178AA1"/>
                  </a:solidFill>
                  <a:latin typeface="字魂59号-创粗黑" panose="00000500000000000000" pitchFamily="2" charset="-122"/>
                  <a:ea typeface="字魂59号-创粗黑" panose="00000500000000000000" pitchFamily="2" charset="-122"/>
                </a:rPr>
                <a:t>3D</a:t>
              </a:r>
              <a:r>
                <a:rPr lang="zh-CN" altLang="en-US" sz="1050" dirty="0">
                  <a:solidFill>
                    <a:srgbClr val="178AA1"/>
                  </a:solidFill>
                  <a:latin typeface="字魂59号-创粗黑" panose="00000500000000000000" pitchFamily="2" charset="-122"/>
                  <a:ea typeface="字魂59号-创粗黑" panose="00000500000000000000" pitchFamily="2" charset="-122"/>
                </a:rPr>
                <a:t>视图或</a:t>
              </a:r>
              <a:r>
                <a:rPr lang="en-US" altLang="zh-CN" sz="1050" dirty="0">
                  <a:solidFill>
                    <a:srgbClr val="178AA1"/>
                  </a:solidFill>
                  <a:latin typeface="字魂59号-创粗黑" panose="00000500000000000000" pitchFamily="2" charset="-122"/>
                  <a:ea typeface="字魂59号-创粗黑" panose="00000500000000000000" pitchFamily="2" charset="-122"/>
                </a:rPr>
                <a:t>2D</a:t>
              </a:r>
              <a:r>
                <a:rPr lang="zh-CN" altLang="en-US" sz="1050" dirty="0">
                  <a:solidFill>
                    <a:srgbClr val="178AA1"/>
                  </a:solidFill>
                  <a:latin typeface="字魂59号-创粗黑" panose="00000500000000000000" pitchFamily="2" charset="-122"/>
                  <a:ea typeface="字魂59号-创粗黑" panose="00000500000000000000" pitchFamily="2" charset="-122"/>
                </a:rPr>
                <a:t>切片视图的方式展示图片</a:t>
              </a:r>
            </a:p>
          </p:txBody>
        </p:sp>
        <p:sp>
          <p:nvSpPr>
            <p:cNvPr id="39" name="椭圆 38"/>
            <p:cNvSpPr/>
            <p:nvPr/>
          </p:nvSpPr>
          <p:spPr>
            <a:xfrm>
              <a:off x="3135720"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椭圆 39"/>
            <p:cNvSpPr/>
            <p:nvPr/>
          </p:nvSpPr>
          <p:spPr>
            <a:xfrm>
              <a:off x="3135720"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椭圆 40"/>
            <p:cNvSpPr/>
            <p:nvPr/>
          </p:nvSpPr>
          <p:spPr>
            <a:xfrm>
              <a:off x="4520003"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2" name="椭圆 41"/>
            <p:cNvSpPr/>
            <p:nvPr/>
          </p:nvSpPr>
          <p:spPr>
            <a:xfrm>
              <a:off x="4520003"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圆角矩形 42"/>
            <p:cNvSpPr/>
            <p:nvPr/>
          </p:nvSpPr>
          <p:spPr>
            <a:xfrm>
              <a:off x="2451289"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4" name="圆角矩形 43"/>
            <p:cNvSpPr/>
            <p:nvPr/>
          </p:nvSpPr>
          <p:spPr>
            <a:xfrm>
              <a:off x="2451289"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5" name="矩形 44"/>
            <p:cNvSpPr/>
            <p:nvPr/>
          </p:nvSpPr>
          <p:spPr>
            <a:xfrm>
              <a:off x="3023811" y="3900435"/>
              <a:ext cx="1860147" cy="570423"/>
            </a:xfrm>
            <a:prstGeom prst="rect">
              <a:avLst/>
            </a:prstGeom>
            <a:solidFill>
              <a:schemeClr val="accent2">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2</a:t>
              </a:r>
            </a:p>
          </p:txBody>
        </p:sp>
        <p:sp>
          <p:nvSpPr>
            <p:cNvPr id="46" name="矩形 45"/>
            <p:cNvSpPr/>
            <p:nvPr/>
          </p:nvSpPr>
          <p:spPr>
            <a:xfrm>
              <a:off x="311124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2"/>
                  </a:solidFill>
                  <a:latin typeface="字魂59号-创粗黑" panose="00000500000000000000" pitchFamily="2" charset="-122"/>
                  <a:ea typeface="字魂59号-创粗黑" panose="00000500000000000000" pitchFamily="2" charset="-122"/>
                </a:rPr>
                <a:t>展示图片</a:t>
              </a:r>
            </a:p>
          </p:txBody>
        </p:sp>
        <p:sp>
          <p:nvSpPr>
            <p:cNvPr id="47" name="任意多边形 46"/>
            <p:cNvSpPr/>
            <p:nvPr/>
          </p:nvSpPr>
          <p:spPr bwMode="auto">
            <a:xfrm>
              <a:off x="3721993" y="4680968"/>
              <a:ext cx="460502" cy="38915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8" name="圆角矩形 27"/>
          <p:cNvSpPr/>
          <p:nvPr/>
        </p:nvSpPr>
        <p:spPr>
          <a:xfrm>
            <a:off x="5156822" y="1977838"/>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40A693"/>
                </a:solidFill>
                <a:latin typeface="字魂59号-创粗黑" panose="00000500000000000000" pitchFamily="2" charset="-122"/>
                <a:ea typeface="字魂59号-创粗黑" panose="00000500000000000000" pitchFamily="2" charset="-122"/>
              </a:rPr>
              <a:t>根据神经网络预测结果绘制分割的冠脉管腔</a:t>
            </a:r>
          </a:p>
        </p:txBody>
      </p:sp>
      <p:sp>
        <p:nvSpPr>
          <p:cNvPr id="29" name="椭圆 28"/>
          <p:cNvSpPr/>
          <p:nvPr/>
        </p:nvSpPr>
        <p:spPr>
          <a:xfrm>
            <a:off x="5300532"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椭圆 29"/>
          <p:cNvSpPr/>
          <p:nvPr/>
        </p:nvSpPr>
        <p:spPr>
          <a:xfrm>
            <a:off x="5300532"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1" name="椭圆 30"/>
          <p:cNvSpPr/>
          <p:nvPr/>
        </p:nvSpPr>
        <p:spPr>
          <a:xfrm>
            <a:off x="6669795" y="2389640"/>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2" name="椭圆 31"/>
          <p:cNvSpPr/>
          <p:nvPr/>
        </p:nvSpPr>
        <p:spPr>
          <a:xfrm>
            <a:off x="6669795" y="4964913"/>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3" name="圆角矩形 32"/>
          <p:cNvSpPr/>
          <p:nvPr/>
        </p:nvSpPr>
        <p:spPr>
          <a:xfrm>
            <a:off x="4588317" y="2466463"/>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圆角矩形 33"/>
          <p:cNvSpPr/>
          <p:nvPr/>
        </p:nvSpPr>
        <p:spPr>
          <a:xfrm>
            <a:off x="4588317" y="504456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5" name="矩形 34"/>
          <p:cNvSpPr/>
          <p:nvPr/>
        </p:nvSpPr>
        <p:spPr>
          <a:xfrm>
            <a:off x="5162415" y="4069453"/>
            <a:ext cx="1860147" cy="570423"/>
          </a:xfrm>
          <a:prstGeom prst="rect">
            <a:avLst/>
          </a:prstGeom>
          <a:solidFill>
            <a:schemeClr val="accent3">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3</a:t>
            </a:r>
          </a:p>
        </p:txBody>
      </p:sp>
      <p:sp>
        <p:nvSpPr>
          <p:cNvPr id="36" name="矩形 35"/>
          <p:cNvSpPr/>
          <p:nvPr/>
        </p:nvSpPr>
        <p:spPr>
          <a:xfrm>
            <a:off x="5240403" y="2697146"/>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3">
                    <a:lumMod val="100000"/>
                  </a:schemeClr>
                </a:solidFill>
                <a:latin typeface="字魂59号-创粗黑" panose="00000500000000000000" pitchFamily="2" charset="-122"/>
                <a:ea typeface="字魂59号-创粗黑" panose="00000500000000000000" pitchFamily="2" charset="-122"/>
              </a:rPr>
              <a:t>预测结果</a:t>
            </a:r>
          </a:p>
        </p:txBody>
      </p:sp>
      <p:sp>
        <p:nvSpPr>
          <p:cNvPr id="37" name="任意多边形 36"/>
          <p:cNvSpPr/>
          <p:nvPr/>
        </p:nvSpPr>
        <p:spPr bwMode="auto">
          <a:xfrm>
            <a:off x="5833355" y="4859886"/>
            <a:ext cx="512672" cy="4332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3">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nvGrpSpPr>
          <p:cNvPr id="8" name="千图PPT彼岸天：ID 8661124库_组合 49"/>
          <p:cNvGrpSpPr/>
          <p:nvPr/>
        </p:nvGrpSpPr>
        <p:grpSpPr>
          <a:xfrm>
            <a:off x="6762630" y="1977838"/>
            <a:ext cx="2420910" cy="3594297"/>
            <a:chOff x="6762630" y="1808820"/>
            <a:chExt cx="2420910" cy="3594297"/>
          </a:xfrm>
        </p:grpSpPr>
        <p:sp>
          <p:nvSpPr>
            <p:cNvPr id="18" name="圆角矩形 17"/>
            <p:cNvSpPr/>
            <p:nvPr/>
          </p:nvSpPr>
          <p:spPr>
            <a:xfrm>
              <a:off x="7317799"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268A5"/>
                  </a:solidFill>
                  <a:latin typeface="字魂59号-创粗黑" panose="00000500000000000000" pitchFamily="2" charset="-122"/>
                  <a:ea typeface="字魂59号-创粗黑" panose="00000500000000000000" pitchFamily="2" charset="-122"/>
                </a:rPr>
                <a:t>将原有的管腔标签叠加到已有视图上</a:t>
              </a:r>
              <a:br>
                <a:rPr lang="zh-CN" altLang="en-US" sz="1050" dirty="0">
                  <a:solidFill>
                    <a:srgbClr val="5268A5"/>
                  </a:solidFill>
                  <a:latin typeface="字魂59号-创粗黑" panose="00000500000000000000" pitchFamily="2" charset="-122"/>
                  <a:ea typeface="字魂59号-创粗黑" panose="00000500000000000000" pitchFamily="2" charset="-122"/>
                </a:rPr>
              </a:br>
              <a:r>
                <a:rPr lang="zh-CN" altLang="en-US" sz="1050" dirty="0">
                  <a:solidFill>
                    <a:srgbClr val="5268A5"/>
                  </a:solidFill>
                  <a:latin typeface="字魂59号-创粗黑" panose="00000500000000000000" pitchFamily="2" charset="-122"/>
                  <a:ea typeface="字魂59号-创粗黑" panose="00000500000000000000" pitchFamily="2" charset="-122"/>
                </a:rPr>
                <a:t> </a:t>
              </a:r>
            </a:p>
          </p:txBody>
        </p:sp>
        <p:sp>
          <p:nvSpPr>
            <p:cNvPr id="19" name="椭圆 18"/>
            <p:cNvSpPr/>
            <p:nvPr/>
          </p:nvSpPr>
          <p:spPr>
            <a:xfrm>
              <a:off x="7450322"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 name="椭圆 19"/>
            <p:cNvSpPr/>
            <p:nvPr/>
          </p:nvSpPr>
          <p:spPr>
            <a:xfrm>
              <a:off x="7450322"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 name="圆角矩形 20"/>
            <p:cNvSpPr/>
            <p:nvPr/>
          </p:nvSpPr>
          <p:spPr>
            <a:xfrm>
              <a:off x="6762630"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 name="圆角矩形 21"/>
            <p:cNvSpPr/>
            <p:nvPr/>
          </p:nvSpPr>
          <p:spPr>
            <a:xfrm>
              <a:off x="6762630"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 name="矩形 22"/>
            <p:cNvSpPr/>
            <p:nvPr/>
          </p:nvSpPr>
          <p:spPr>
            <a:xfrm>
              <a:off x="7317799" y="3900435"/>
              <a:ext cx="1860147" cy="570423"/>
            </a:xfrm>
            <a:prstGeom prst="rect">
              <a:avLst/>
            </a:prstGeom>
            <a:solidFill>
              <a:schemeClr val="accent4">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4</a:t>
              </a:r>
            </a:p>
          </p:txBody>
        </p:sp>
        <p:sp>
          <p:nvSpPr>
            <p:cNvPr id="24" name="矩形 23"/>
            <p:cNvSpPr/>
            <p:nvPr/>
          </p:nvSpPr>
          <p:spPr>
            <a:xfrm>
              <a:off x="7398583"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4">
                      <a:lumMod val="100000"/>
                    </a:schemeClr>
                  </a:solidFill>
                  <a:latin typeface="字魂59号-创粗黑" panose="00000500000000000000" pitchFamily="2" charset="-122"/>
                  <a:ea typeface="字魂59号-创粗黑" panose="00000500000000000000" pitchFamily="2" charset="-122"/>
                </a:rPr>
                <a:t>叠加结果</a:t>
              </a:r>
            </a:p>
          </p:txBody>
        </p:sp>
        <p:sp>
          <p:nvSpPr>
            <p:cNvPr id="25" name="任意多边形 24"/>
            <p:cNvSpPr>
              <a:spLocks noChangeAspect="1"/>
            </p:cNvSpPr>
            <p:nvPr/>
          </p:nvSpPr>
          <p:spPr bwMode="auto">
            <a:xfrm>
              <a:off x="7992411"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4">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6" name="椭圆 25"/>
            <p:cNvSpPr/>
            <p:nvPr/>
          </p:nvSpPr>
          <p:spPr>
            <a:xfrm>
              <a:off x="8804236"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椭圆 26"/>
            <p:cNvSpPr/>
            <p:nvPr/>
          </p:nvSpPr>
          <p:spPr>
            <a:xfrm>
              <a:off x="8804236"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9" name="千图PPT彼岸天：ID 8661124库_组合 50"/>
          <p:cNvGrpSpPr/>
          <p:nvPr/>
        </p:nvGrpSpPr>
        <p:grpSpPr>
          <a:xfrm>
            <a:off x="8897071" y="1977838"/>
            <a:ext cx="2423452" cy="3594297"/>
            <a:chOff x="8897071" y="1808820"/>
            <a:chExt cx="2423452" cy="3594297"/>
          </a:xfrm>
        </p:grpSpPr>
        <p:sp>
          <p:nvSpPr>
            <p:cNvPr id="10" name="圆角矩形 9"/>
            <p:cNvSpPr/>
            <p:nvPr/>
          </p:nvSpPr>
          <p:spPr>
            <a:xfrm>
              <a:off x="9454782" y="1808820"/>
              <a:ext cx="1865741" cy="3594297"/>
            </a:xfrm>
            <a:prstGeom prst="roundRect">
              <a:avLst>
                <a:gd name="adj" fmla="val 12255"/>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ct val="0"/>
                </a:spcBef>
              </a:pPr>
              <a:r>
                <a:rPr lang="zh-CN" altLang="en-US" sz="1050" dirty="0">
                  <a:solidFill>
                    <a:srgbClr val="5E5CA2"/>
                  </a:solidFill>
                  <a:latin typeface="字魂59号-创粗黑" panose="00000500000000000000" pitchFamily="2" charset="-122"/>
                  <a:ea typeface="字魂59号-创粗黑" panose="00000500000000000000" pitchFamily="2" charset="-122"/>
                </a:rPr>
                <a:t>将预测出的管腔分割结果保存到指定路径</a:t>
              </a:r>
              <a:br>
                <a:rPr lang="zh-CN" altLang="en-US" sz="1050" dirty="0">
                  <a:solidFill>
                    <a:srgbClr val="5E5CA2"/>
                  </a:solidFill>
                  <a:latin typeface="字魂59号-创粗黑" panose="00000500000000000000" pitchFamily="2" charset="-122"/>
                  <a:ea typeface="字魂59号-创粗黑" panose="00000500000000000000" pitchFamily="2" charset="-122"/>
                </a:rPr>
              </a:br>
              <a:endParaRPr lang="zh-CN" altLang="en-US" sz="1050" dirty="0">
                <a:solidFill>
                  <a:srgbClr val="5E5CA2"/>
                </a:solidFill>
                <a:latin typeface="字魂59号-创粗黑" panose="00000500000000000000" pitchFamily="2" charset="-122"/>
                <a:ea typeface="字魂59号-创粗黑" panose="00000500000000000000" pitchFamily="2" charset="-122"/>
              </a:endParaRPr>
            </a:p>
          </p:txBody>
        </p:sp>
        <p:sp>
          <p:nvSpPr>
            <p:cNvPr id="11" name="椭圆 10"/>
            <p:cNvSpPr/>
            <p:nvPr/>
          </p:nvSpPr>
          <p:spPr>
            <a:xfrm>
              <a:off x="9584764" y="2220622"/>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 name="椭圆 11"/>
            <p:cNvSpPr/>
            <p:nvPr/>
          </p:nvSpPr>
          <p:spPr>
            <a:xfrm>
              <a:off x="9584764" y="4795895"/>
              <a:ext cx="231431" cy="231431"/>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 name="圆角矩形 12"/>
            <p:cNvSpPr/>
            <p:nvPr/>
          </p:nvSpPr>
          <p:spPr>
            <a:xfrm>
              <a:off x="8897071" y="2297445"/>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圆角矩形 13"/>
            <p:cNvSpPr/>
            <p:nvPr/>
          </p:nvSpPr>
          <p:spPr>
            <a:xfrm>
              <a:off x="8897071" y="4875547"/>
              <a:ext cx="826288" cy="72126"/>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 name="矩形 14"/>
            <p:cNvSpPr/>
            <p:nvPr/>
          </p:nvSpPr>
          <p:spPr>
            <a:xfrm>
              <a:off x="9452240" y="3900435"/>
              <a:ext cx="1860147" cy="570423"/>
            </a:xfrm>
            <a:prstGeom prst="rect">
              <a:avLst/>
            </a:prstGeom>
            <a:solidFill>
              <a:schemeClr val="accent5">
                <a:lumMod val="10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字魂59号-创粗黑" panose="00000500000000000000" pitchFamily="2" charset="-122"/>
                  <a:ea typeface="字魂59号-创粗黑" panose="00000500000000000000" pitchFamily="2" charset="-122"/>
                </a:rPr>
                <a:t>5</a:t>
              </a:r>
            </a:p>
          </p:txBody>
        </p:sp>
        <p:sp>
          <p:nvSpPr>
            <p:cNvPr id="16" name="矩形 15"/>
            <p:cNvSpPr/>
            <p:nvPr/>
          </p:nvSpPr>
          <p:spPr>
            <a:xfrm>
              <a:off x="9533024" y="2528128"/>
              <a:ext cx="1698578" cy="307573"/>
            </a:xfrm>
            <a:prstGeom prst="rect">
              <a:avLst/>
            </a:prstGeom>
          </p:spPr>
          <p:txBody>
            <a:bodyPr wrap="non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765">
                <a:spcBef>
                  <a:spcPct val="0"/>
                </a:spcBef>
                <a:defRPr/>
              </a:pPr>
              <a:r>
                <a:rPr lang="zh-CN" altLang="en-US" b="1" dirty="0">
                  <a:solidFill>
                    <a:schemeClr val="accent5">
                      <a:lumMod val="100000"/>
                    </a:schemeClr>
                  </a:solidFill>
                  <a:latin typeface="字魂59号-创粗黑" panose="00000500000000000000" pitchFamily="2" charset="-122"/>
                  <a:ea typeface="字魂59号-创粗黑" panose="00000500000000000000" pitchFamily="2" charset="-122"/>
                </a:rPr>
                <a:t>保存结果</a:t>
              </a:r>
            </a:p>
          </p:txBody>
        </p:sp>
        <p:sp>
          <p:nvSpPr>
            <p:cNvPr id="17" name="任意多边形 16"/>
            <p:cNvSpPr>
              <a:spLocks noChangeAspect="1"/>
            </p:cNvSpPr>
            <p:nvPr/>
          </p:nvSpPr>
          <p:spPr bwMode="auto">
            <a:xfrm>
              <a:off x="10126852" y="4669963"/>
              <a:ext cx="510922" cy="43176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accent5">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4003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rotWithShape="1">
          <a:blip r:embed="rId4"/>
          <a:srcRect b="11753"/>
          <a:stretch>
            <a:fillRect/>
          </a:stretch>
        </p:blipFill>
        <p:spPr>
          <a:xfrm>
            <a:off x="0" y="3313267"/>
            <a:ext cx="7127631" cy="3570858"/>
          </a:xfrm>
          <a:prstGeom prst="rect">
            <a:avLst/>
          </a:prstGeom>
        </p:spPr>
      </p:pic>
      <p:grpSp>
        <p:nvGrpSpPr>
          <p:cNvPr id="55" name="组合 54"/>
          <p:cNvGrpSpPr/>
          <p:nvPr/>
        </p:nvGrpSpPr>
        <p:grpSpPr>
          <a:xfrm>
            <a:off x="1174547" y="826377"/>
            <a:ext cx="3944324" cy="868559"/>
            <a:chOff x="721519" y="924567"/>
            <a:chExt cx="2958243" cy="651419"/>
          </a:xfrm>
        </p:grpSpPr>
        <p:sp>
          <p:nvSpPr>
            <p:cNvPr id="7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latin typeface="字魂59号-创粗黑" panose="00000500000000000000" pitchFamily="2" charset="-122"/>
                <a:ea typeface="字魂59号-创粗黑" panose="00000500000000000000" pitchFamily="2" charset="-122"/>
              </a:endParaRPr>
            </a:p>
          </p:txBody>
        </p:sp>
        <p:sp>
          <p:nvSpPr>
            <p:cNvPr id="77" name="Arrow: Pentagon 2"/>
            <p:cNvSpPr/>
            <p:nvPr/>
          </p:nvSpPr>
          <p:spPr bwMode="auto">
            <a:xfrm>
              <a:off x="721519" y="924567"/>
              <a:ext cx="2732410" cy="571500"/>
            </a:xfrm>
            <a:prstGeom prst="homePlate">
              <a:avLst/>
            </a:prstGeom>
            <a:solidFill>
              <a:srgbClr val="5268A5"/>
            </a:solidFill>
            <a:ln w="19050">
              <a:noFill/>
              <a:round/>
            </a:ln>
          </p:spPr>
          <p:txBody>
            <a:bodyPr rot="0" spcFirstLastPara="0" vert="horz" wrap="square" lIns="121920" tIns="60960" rIns="121920" bIns="60960" anchor="ctr" anchorCtr="1" forceAA="0" compatLnSpc="1">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265" b="1" dirty="0">
                  <a:solidFill>
                    <a:schemeClr val="bg1">
                      <a:lumMod val="100000"/>
                    </a:schemeClr>
                  </a:solidFill>
                  <a:latin typeface="字魂59号-创粗黑" panose="00000500000000000000" pitchFamily="2" charset="-122"/>
                  <a:ea typeface="字魂59号-创粗黑" panose="00000500000000000000" pitchFamily="2" charset="-122"/>
                </a:rPr>
                <a:t>目录</a:t>
              </a:r>
              <a:r>
                <a:rPr lang="en-US" altLang="zh-CN" sz="4265" b="1" dirty="0">
                  <a:solidFill>
                    <a:schemeClr val="bg1">
                      <a:lumMod val="100000"/>
                    </a:schemeClr>
                  </a:solidFill>
                  <a:latin typeface="字魂59号-创粗黑" panose="00000500000000000000" pitchFamily="2" charset="-122"/>
                  <a:ea typeface="字魂59号-创粗黑" panose="00000500000000000000" pitchFamily="2" charset="-122"/>
                </a:rPr>
                <a:t>/CONTENT</a:t>
              </a:r>
            </a:p>
          </p:txBody>
        </p:sp>
      </p:grpSp>
      <p:grpSp>
        <p:nvGrpSpPr>
          <p:cNvPr id="73" name="Group 28"/>
          <p:cNvGrpSpPr/>
          <p:nvPr/>
        </p:nvGrpSpPr>
        <p:grpSpPr>
          <a:xfrm>
            <a:off x="6889969" y="3919804"/>
            <a:ext cx="3962571" cy="563232"/>
            <a:chOff x="6444107" y="1469392"/>
            <a:chExt cx="4232109" cy="563232"/>
          </a:xfrm>
        </p:grpSpPr>
        <p:sp>
          <p:nvSpPr>
            <p:cNvPr id="74"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作品介绍</a:t>
              </a:r>
            </a:p>
          </p:txBody>
        </p:sp>
        <p:sp>
          <p:nvSpPr>
            <p:cNvPr id="75"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Introduction of the Work</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69" name="Group 30"/>
          <p:cNvGrpSpPr/>
          <p:nvPr/>
        </p:nvGrpSpPr>
        <p:grpSpPr>
          <a:xfrm>
            <a:off x="6889969" y="3052560"/>
            <a:ext cx="3962571" cy="563232"/>
            <a:chOff x="6444107" y="1469392"/>
            <a:chExt cx="4232109" cy="563232"/>
          </a:xfrm>
        </p:grpSpPr>
        <p:sp>
          <p:nvSpPr>
            <p:cNvPr id="70" name="TextBox 39"/>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3">
                      <a:lumMod val="100000"/>
                    </a:schemeClr>
                  </a:solidFill>
                  <a:latin typeface="字魂59号-创粗黑" panose="00000500000000000000" pitchFamily="2" charset="-122"/>
                  <a:ea typeface="字魂59号-创粗黑" panose="00000500000000000000" pitchFamily="2" charset="-122"/>
                </a:rPr>
                <a:t>技术方案</a:t>
              </a:r>
            </a:p>
          </p:txBody>
        </p:sp>
        <p:sp>
          <p:nvSpPr>
            <p:cNvPr id="71" name="TextBox 40"/>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0A693"/>
                  </a:solidFill>
                  <a:latin typeface="字魂59号-创粗黑" panose="00000500000000000000" pitchFamily="2" charset="-122"/>
                  <a:ea typeface="字魂59号-创粗黑" panose="00000500000000000000" pitchFamily="2" charset="-122"/>
                </a:rPr>
                <a:t>Technical Proposal </a:t>
              </a:r>
              <a:endParaRPr lang="zh-CN" altLang="en-US" sz="1400" dirty="0">
                <a:solidFill>
                  <a:srgbClr val="40A693"/>
                </a:solidFill>
                <a:latin typeface="字魂59号-创粗黑" panose="00000500000000000000" pitchFamily="2" charset="-122"/>
                <a:ea typeface="字魂59号-创粗黑" panose="00000500000000000000" pitchFamily="2" charset="-122"/>
              </a:endParaRPr>
            </a:p>
          </p:txBody>
        </p:sp>
      </p:grpSp>
      <p:grpSp>
        <p:nvGrpSpPr>
          <p:cNvPr id="65" name="Group 32"/>
          <p:cNvGrpSpPr/>
          <p:nvPr/>
        </p:nvGrpSpPr>
        <p:grpSpPr>
          <a:xfrm>
            <a:off x="6889969" y="2185316"/>
            <a:ext cx="3962571" cy="563232"/>
            <a:chOff x="6444107" y="1469392"/>
            <a:chExt cx="4232109" cy="563232"/>
          </a:xfrm>
        </p:grpSpPr>
        <p:sp>
          <p:nvSpPr>
            <p:cNvPr id="66" name="TextBox 37"/>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2">
                      <a:lumMod val="100000"/>
                    </a:schemeClr>
                  </a:solidFill>
                  <a:latin typeface="字魂59号-创粗黑" panose="00000500000000000000" pitchFamily="2" charset="-122"/>
                  <a:ea typeface="字魂59号-创粗黑" panose="00000500000000000000" pitchFamily="2" charset="-122"/>
                </a:rPr>
                <a:t>设计理念</a:t>
              </a:r>
            </a:p>
          </p:txBody>
        </p:sp>
        <p:sp>
          <p:nvSpPr>
            <p:cNvPr id="67" name="TextBox 38"/>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178AA1"/>
                  </a:solidFill>
                  <a:latin typeface="字魂59号-创粗黑" panose="00000500000000000000" pitchFamily="2" charset="-122"/>
                  <a:ea typeface="字魂59号-创粗黑" panose="00000500000000000000" pitchFamily="2" charset="-122"/>
                </a:rPr>
                <a:t>Design Philosophy </a:t>
              </a:r>
              <a:endParaRPr lang="zh-CN" altLang="en-US" sz="1400" dirty="0">
                <a:solidFill>
                  <a:srgbClr val="178AA1"/>
                </a:solidFill>
                <a:latin typeface="字魂59号-创粗黑" panose="00000500000000000000" pitchFamily="2" charset="-122"/>
                <a:ea typeface="字魂59号-创粗黑" panose="00000500000000000000" pitchFamily="2" charset="-122"/>
              </a:endParaRPr>
            </a:p>
          </p:txBody>
        </p:sp>
      </p:grpSp>
      <p:grpSp>
        <p:nvGrpSpPr>
          <p:cNvPr id="61" name="Group 34"/>
          <p:cNvGrpSpPr/>
          <p:nvPr/>
        </p:nvGrpSpPr>
        <p:grpSpPr>
          <a:xfrm>
            <a:off x="6889969" y="1318072"/>
            <a:ext cx="3962572" cy="563232"/>
            <a:chOff x="6444107" y="1469392"/>
            <a:chExt cx="4232109" cy="563232"/>
          </a:xfrm>
        </p:grpSpPr>
        <p:sp>
          <p:nvSpPr>
            <p:cNvPr id="62" name="TextBox 35"/>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1">
                      <a:lumMod val="100000"/>
                    </a:schemeClr>
                  </a:solidFill>
                  <a:latin typeface="字魂59号-创粗黑" panose="00000500000000000000" pitchFamily="2" charset="-122"/>
                  <a:ea typeface="字魂59号-创粗黑" panose="00000500000000000000" pitchFamily="2" charset="-122"/>
                </a:rPr>
                <a:t>背景介绍</a:t>
              </a:r>
            </a:p>
          </p:txBody>
        </p:sp>
        <p:sp>
          <p:nvSpPr>
            <p:cNvPr id="63" name="TextBox 36"/>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4276AA"/>
                  </a:solidFill>
                  <a:latin typeface="字魂59号-创粗黑" panose="00000500000000000000" pitchFamily="2" charset="-122"/>
                  <a:ea typeface="字魂59号-创粗黑" panose="00000500000000000000" pitchFamily="2" charset="-122"/>
                </a:rPr>
                <a:t>Background Information</a:t>
              </a:r>
              <a:endParaRPr lang="zh-CN" altLang="en-US" sz="1400" dirty="0">
                <a:solidFill>
                  <a:srgbClr val="4276AA"/>
                </a:solidFill>
                <a:latin typeface="字魂59号-创粗黑" panose="00000500000000000000" pitchFamily="2" charset="-122"/>
                <a:ea typeface="字魂59号-创粗黑" panose="00000500000000000000" pitchFamily="2" charset="-122"/>
              </a:endParaRPr>
            </a:p>
          </p:txBody>
        </p:sp>
      </p:grpSp>
      <p:grpSp>
        <p:nvGrpSpPr>
          <p:cNvPr id="6" name="组合 5"/>
          <p:cNvGrpSpPr/>
          <p:nvPr/>
        </p:nvGrpSpPr>
        <p:grpSpPr>
          <a:xfrm>
            <a:off x="6441531" y="1248762"/>
            <a:ext cx="566588" cy="563232"/>
            <a:chOff x="5886387" y="2236405"/>
            <a:chExt cx="566588" cy="563232"/>
          </a:xfrm>
        </p:grpSpPr>
        <p:sp>
          <p:nvSpPr>
            <p:cNvPr id="3" name="椭圆 2"/>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01</a:t>
              </a:r>
            </a:p>
          </p:txBody>
        </p:sp>
      </p:grpSp>
      <p:grpSp>
        <p:nvGrpSpPr>
          <p:cNvPr id="78" name="组合 77"/>
          <p:cNvGrpSpPr/>
          <p:nvPr/>
        </p:nvGrpSpPr>
        <p:grpSpPr>
          <a:xfrm>
            <a:off x="6441531" y="2117433"/>
            <a:ext cx="566588" cy="563232"/>
            <a:chOff x="5886387" y="2236405"/>
            <a:chExt cx="566588" cy="563232"/>
          </a:xfrm>
        </p:grpSpPr>
        <p:sp>
          <p:nvSpPr>
            <p:cNvPr id="79" name="椭圆 78"/>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0" name="文本框 79"/>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02</a:t>
              </a:r>
            </a:p>
          </p:txBody>
        </p:sp>
      </p:grpSp>
      <p:grpSp>
        <p:nvGrpSpPr>
          <p:cNvPr id="81" name="组合 80"/>
          <p:cNvGrpSpPr/>
          <p:nvPr/>
        </p:nvGrpSpPr>
        <p:grpSpPr>
          <a:xfrm>
            <a:off x="6441531" y="2986104"/>
            <a:ext cx="566588" cy="563232"/>
            <a:chOff x="5886387" y="2236405"/>
            <a:chExt cx="566588" cy="563232"/>
          </a:xfrm>
        </p:grpSpPr>
        <p:sp>
          <p:nvSpPr>
            <p:cNvPr id="82" name="椭圆 81"/>
            <p:cNvSpPr/>
            <p:nvPr/>
          </p:nvSpPr>
          <p:spPr>
            <a:xfrm>
              <a:off x="5886387" y="2236405"/>
              <a:ext cx="563232" cy="563232"/>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3" name="文本框 82"/>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03</a:t>
              </a:r>
            </a:p>
          </p:txBody>
        </p:sp>
      </p:grpSp>
      <p:grpSp>
        <p:nvGrpSpPr>
          <p:cNvPr id="84" name="组合 83"/>
          <p:cNvGrpSpPr/>
          <p:nvPr/>
        </p:nvGrpSpPr>
        <p:grpSpPr>
          <a:xfrm>
            <a:off x="6441531" y="3854775"/>
            <a:ext cx="566588" cy="563232"/>
            <a:chOff x="5886387" y="2236405"/>
            <a:chExt cx="566588" cy="563232"/>
          </a:xfrm>
        </p:grpSpPr>
        <p:sp>
          <p:nvSpPr>
            <p:cNvPr id="85" name="椭圆 84"/>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6" name="文本框 85"/>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04</a:t>
              </a:r>
            </a:p>
          </p:txBody>
        </p:sp>
      </p:grpSp>
      <p:grpSp>
        <p:nvGrpSpPr>
          <p:cNvPr id="87" name="Group 28"/>
          <p:cNvGrpSpPr/>
          <p:nvPr/>
        </p:nvGrpSpPr>
        <p:grpSpPr>
          <a:xfrm>
            <a:off x="6889969" y="4787047"/>
            <a:ext cx="3962571" cy="563232"/>
            <a:chOff x="6444107" y="1469392"/>
            <a:chExt cx="4232109" cy="563232"/>
          </a:xfrm>
        </p:grpSpPr>
        <p:sp>
          <p:nvSpPr>
            <p:cNvPr id="88" name="TextBox 41"/>
            <p:cNvSpPr txBox="1"/>
            <p:nvPr/>
          </p:nvSpPr>
          <p:spPr>
            <a:xfrm>
              <a:off x="6444107" y="1469392"/>
              <a:ext cx="4232109" cy="242864"/>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4">
                      <a:lumMod val="100000"/>
                    </a:schemeClr>
                  </a:solidFill>
                  <a:latin typeface="字魂59号-创粗黑" panose="00000500000000000000" pitchFamily="2" charset="-122"/>
                  <a:ea typeface="字魂59号-创粗黑" panose="00000500000000000000" pitchFamily="2" charset="-122"/>
                </a:rPr>
                <a:t>功能演示</a:t>
              </a:r>
            </a:p>
          </p:txBody>
        </p:sp>
        <p:sp>
          <p:nvSpPr>
            <p:cNvPr id="89" name="TextBox 42"/>
            <p:cNvSpPr txBox="1"/>
            <p:nvPr/>
          </p:nvSpPr>
          <p:spPr>
            <a:xfrm>
              <a:off x="6444107" y="1712256"/>
              <a:ext cx="4232109"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rgbClr val="5268A5"/>
                  </a:solidFill>
                  <a:latin typeface="字魂59号-创粗黑" panose="00000500000000000000" pitchFamily="2" charset="-122"/>
                  <a:ea typeface="字魂59号-创粗黑" panose="00000500000000000000" pitchFamily="2" charset="-122"/>
                </a:rPr>
                <a:t>Function Demonstration</a:t>
              </a:r>
              <a:endParaRPr lang="zh-CN" altLang="en-US" sz="1400" dirty="0">
                <a:solidFill>
                  <a:srgbClr val="5268A5"/>
                </a:solidFill>
                <a:latin typeface="字魂59号-创粗黑" panose="00000500000000000000" pitchFamily="2" charset="-122"/>
                <a:ea typeface="字魂59号-创粗黑" panose="00000500000000000000" pitchFamily="2" charset="-122"/>
              </a:endParaRPr>
            </a:p>
          </p:txBody>
        </p:sp>
      </p:grpSp>
      <p:grpSp>
        <p:nvGrpSpPr>
          <p:cNvPr id="90" name="组合 89"/>
          <p:cNvGrpSpPr/>
          <p:nvPr/>
        </p:nvGrpSpPr>
        <p:grpSpPr>
          <a:xfrm>
            <a:off x="6441531" y="4723445"/>
            <a:ext cx="566588" cy="563232"/>
            <a:chOff x="5886387" y="2236405"/>
            <a:chExt cx="566588" cy="563232"/>
          </a:xfrm>
        </p:grpSpPr>
        <p:sp>
          <p:nvSpPr>
            <p:cNvPr id="91" name="椭圆 90"/>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2" name="文本框 91"/>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05</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3"/>
          <a:srcRect b="11753"/>
          <a:stretch>
            <a:fillRect/>
          </a:stretch>
        </p:blipFill>
        <p:spPr>
          <a:xfrm flipH="1" flipV="1">
            <a:off x="6940062" y="0"/>
            <a:ext cx="5251938" cy="2631158"/>
          </a:xfrm>
          <a:prstGeom prst="rect">
            <a:avLst/>
          </a:prstGeom>
        </p:spPr>
      </p:pic>
      <p:grpSp>
        <p:nvGrpSpPr>
          <p:cNvPr id="2" name="组合 1"/>
          <p:cNvGrpSpPr/>
          <p:nvPr/>
        </p:nvGrpSpPr>
        <p:grpSpPr>
          <a:xfrm>
            <a:off x="3950338" y="1916725"/>
            <a:ext cx="4292128" cy="2280137"/>
            <a:chOff x="3925585" y="1812815"/>
            <a:chExt cx="4292128" cy="2280137"/>
          </a:xfrm>
        </p:grpSpPr>
        <p:grpSp>
          <p:nvGrpSpPr>
            <p:cNvPr id="17" name="Group 34"/>
            <p:cNvGrpSpPr/>
            <p:nvPr/>
          </p:nvGrpSpPr>
          <p:grpSpPr>
            <a:xfrm>
              <a:off x="3925585" y="3071834"/>
              <a:ext cx="4292128" cy="1021118"/>
              <a:chOff x="5135290" y="1444497"/>
              <a:chExt cx="4584085" cy="1021118"/>
            </a:xfrm>
          </p:grpSpPr>
          <p:sp>
            <p:nvSpPr>
              <p:cNvPr id="18" name="TextBox 35"/>
              <p:cNvSpPr txBox="1"/>
              <p:nvPr/>
            </p:nvSpPr>
            <p:spPr>
              <a:xfrm>
                <a:off x="5487267" y="1444497"/>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功能演示</a:t>
                </a:r>
              </a:p>
            </p:txBody>
          </p:sp>
          <p:sp>
            <p:nvSpPr>
              <p:cNvPr id="19" name="TextBox 36"/>
              <p:cNvSpPr txBox="1"/>
              <p:nvPr/>
            </p:nvSpPr>
            <p:spPr>
              <a:xfrm>
                <a:off x="5135290" y="2145247"/>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Function Demonstration</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05</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程序演示</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10" name="图片 9"/>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1" name="图片 10"/>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Tree>
    <p:extLst>
      <p:ext uri="{BB962C8B-B14F-4D97-AF65-F5344CB8AC3E}">
        <p14:creationId xmlns:p14="http://schemas.microsoft.com/office/powerpoint/2010/main" val="20339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1753"/>
          <a:stretch>
            <a:fillRect/>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285182"/>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感谢聆听</a:t>
            </a:r>
          </a:p>
        </p:txBody>
      </p:sp>
      <p:sp>
        <p:nvSpPr>
          <p:cNvPr id="38" name="TextBox 33"/>
          <p:cNvSpPr txBox="1"/>
          <p:nvPr/>
        </p:nvSpPr>
        <p:spPr>
          <a:xfrm>
            <a:off x="6095947" y="4974037"/>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小组成员：陈喆鑫，郑滢，朱子衿</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endPar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4</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sp>
        <p:nvSpPr>
          <p:cNvPr id="8" name="TextBox 33"/>
          <p:cNvSpPr txBox="1"/>
          <p:nvPr/>
        </p:nvSpPr>
        <p:spPr>
          <a:xfrm>
            <a:off x="4530427" y="3378411"/>
            <a:ext cx="6336704" cy="400110"/>
          </a:xfrm>
          <a:prstGeom prst="rect">
            <a:avLst/>
          </a:prstGeom>
          <a:noFill/>
        </p:spPr>
        <p:txBody>
          <a:bodyPr wrap="square" rtlCol="0">
            <a:spAutoFit/>
          </a:bodyPr>
          <a:lstStyle/>
          <a:p>
            <a:pPr algn="r"/>
            <a:r>
              <a:rPr lang="en-US" altLang="zh-CN" sz="2000" dirty="0">
                <a:solidFill>
                  <a:srgbClr val="5066A4"/>
                </a:solidFill>
                <a:latin typeface="字魂59号-创粗黑" panose="00000500000000000000" pitchFamily="2" charset="-122"/>
                <a:ea typeface="字魂59号-创粗黑" panose="00000500000000000000" pitchFamily="2" charset="-122"/>
                <a:cs typeface="+mn-ea"/>
                <a:sym typeface="+mn-lt"/>
              </a:rPr>
              <a:t>Thank you for listening!</a:t>
            </a:r>
            <a:endParaRPr lang="zh-CN" altLang="en-US" sz="20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17" name="Group 34"/>
          <p:cNvGrpSpPr/>
          <p:nvPr/>
        </p:nvGrpSpPr>
        <p:grpSpPr>
          <a:xfrm>
            <a:off x="3875399" y="3153345"/>
            <a:ext cx="4377740" cy="1043263"/>
            <a:chOff x="5055252" y="1422098"/>
            <a:chExt cx="4675519" cy="1043263"/>
          </a:xfrm>
        </p:grpSpPr>
        <p:sp>
          <p:nvSpPr>
            <p:cNvPr id="18" name="TextBox 35"/>
            <p:cNvSpPr txBox="1"/>
            <p:nvPr/>
          </p:nvSpPr>
          <p:spPr>
            <a:xfrm>
              <a:off x="5498663"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背景介绍</a:t>
              </a:r>
            </a:p>
          </p:txBody>
        </p:sp>
        <p:sp>
          <p:nvSpPr>
            <p:cNvPr id="19" name="TextBox 36"/>
            <p:cNvSpPr txBox="1"/>
            <p:nvPr/>
          </p:nvSpPr>
          <p:spPr>
            <a:xfrm>
              <a:off x="5055252"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Background Information</a:t>
              </a:r>
            </a:p>
          </p:txBody>
        </p:sp>
      </p:grpSp>
      <p:grpSp>
        <p:nvGrpSpPr>
          <p:cNvPr id="20" name="组合 19"/>
          <p:cNvGrpSpPr/>
          <p:nvPr/>
        </p:nvGrpSpPr>
        <p:grpSpPr>
          <a:xfrm>
            <a:off x="5516750" y="191672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01</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4"/>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4"/>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背景介绍</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536633" y="2486435"/>
            <a:ext cx="6019060" cy="1885131"/>
          </a:xfrm>
          <a:prstGeom prst="rect">
            <a:avLst/>
          </a:prstGeom>
          <a:noFill/>
        </p:spPr>
        <p:txBody>
          <a:bodyPr wrap="square" rtlCol="0">
            <a:spAutoFit/>
          </a:bodyPr>
          <a:lstStyle/>
          <a:p>
            <a:pPr>
              <a:lnSpc>
                <a:spcPct val="150000"/>
              </a:lnSpc>
            </a:pPr>
            <a:r>
              <a:rPr lang="en-US" altLang="zh-CN" kern="100" dirty="0">
                <a:solidFill>
                  <a:srgbClr val="4075A9"/>
                </a:solidFill>
                <a:latin typeface="等线" panose="02010600030101010101" pitchFamily="2" charset="-122"/>
                <a:ea typeface="字魂59号-创粗黑" panose="00000500000000000000"/>
                <a:cs typeface="宋体" panose="02010600030101010101" pitchFamily="2" charset="-122"/>
              </a:rPr>
              <a:t>       </a:t>
            </a:r>
            <a:r>
              <a:rPr lang="zh-CN" altLang="zh-CN"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我国</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现有心血管病患病人数约</a:t>
            </a:r>
            <a:r>
              <a:rPr lang="en-US" altLang="zh-CN" sz="2400" b="1" kern="100" dirty="0">
                <a:solidFill>
                  <a:srgbClr val="FF0000"/>
                </a:solidFill>
                <a:effectLst/>
                <a:latin typeface="Trebuchet MS" panose="020B0603020202020204" pitchFamily="34" charset="0"/>
                <a:ea typeface="字魂59号-创粗黑" panose="00000500000000000000"/>
                <a:cs typeface="宋体" panose="02010600030101010101" pitchFamily="2" charset="-122"/>
              </a:rPr>
              <a:t>2.9</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亿，并且还在逐年上升。除了</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死亡危险</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，心血管病的</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高发病率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和</a:t>
            </a:r>
            <a:r>
              <a:rPr lang="zh-CN" altLang="zh-CN" sz="1800"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高致残率</a:t>
            </a:r>
            <a:r>
              <a:rPr lang="zh-CN" altLang="zh-CN" sz="18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给社会、家庭和患者个人带来沉重的经济负担和心理负担。</a:t>
            </a:r>
            <a:r>
              <a:rPr lang="zh-CN" altLang="en-US" sz="2000" kern="100" dirty="0">
                <a:solidFill>
                  <a:srgbClr val="4075A9"/>
                </a:solidFill>
                <a:effectLst/>
                <a:latin typeface="等线" panose="02010600030101010101" pitchFamily="2" charset="-122"/>
                <a:ea typeface="字魂59号-创粗黑" panose="00000500000000000000"/>
                <a:cs typeface="宋体" panose="02010600030101010101" pitchFamily="2" charset="-122"/>
              </a:rPr>
              <a:t>其中</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zh-CN" altLang="en-US" b="1" kern="100" dirty="0">
                <a:solidFill>
                  <a:srgbClr val="4075A9"/>
                </a:solidFill>
                <a:effectLst/>
                <a:latin typeface="等线" panose="02010600030101010101" pitchFamily="2" charset="-122"/>
                <a:ea typeface="字魂59号-创粗黑" panose="00000500000000000000"/>
                <a:cs typeface="宋体" panose="02010600030101010101" pitchFamily="2" charset="-122"/>
              </a:rPr>
              <a:t>冠状动脉疾病</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a:t>
            </a:r>
            <a:r>
              <a:rPr lang="en-US" altLang="zh-CN" kern="100" dirty="0">
                <a:solidFill>
                  <a:srgbClr val="4075A9"/>
                </a:solidFill>
                <a:effectLst/>
                <a:latin typeface="等线" panose="02010600030101010101" pitchFamily="2" charset="-122"/>
                <a:ea typeface="字魂59号-创粗黑" panose="00000500000000000000"/>
                <a:cs typeface="宋体" panose="02010600030101010101" pitchFamily="2" charset="-122"/>
              </a:rPr>
              <a:t>CAD</a:t>
            </a:r>
            <a:r>
              <a:rPr lang="zh-CN" altLang="en-US" kern="100" dirty="0">
                <a:solidFill>
                  <a:srgbClr val="4075A9"/>
                </a:solidFill>
                <a:effectLst/>
                <a:latin typeface="等线" panose="02010600030101010101" pitchFamily="2" charset="-122"/>
                <a:ea typeface="字魂59号-创粗黑" panose="00000500000000000000"/>
                <a:cs typeface="宋体" panose="02010600030101010101" pitchFamily="2" charset="-122"/>
              </a:rPr>
              <a:t>）是最常见的心脏血管疾病</a:t>
            </a:r>
            <a:r>
              <a:rPr lang="zh-CN" altLang="en-US" kern="100" dirty="0">
                <a:solidFill>
                  <a:srgbClr val="4075A9"/>
                </a:solidFill>
                <a:latin typeface="等线" panose="02010600030101010101" pitchFamily="2" charset="-122"/>
                <a:ea typeface="字魂59号-创粗黑" panose="00000500000000000000"/>
                <a:cs typeface="宋体" panose="02010600030101010101" pitchFamily="2" charset="-122"/>
              </a:rPr>
              <a:t>。</a:t>
            </a:r>
            <a:endParaRPr lang="zh-CN" altLang="en-US" dirty="0">
              <a:solidFill>
                <a:srgbClr val="4075A9"/>
              </a:solidFill>
              <a:ea typeface="字魂59号-创粗黑" panose="00000500000000000000"/>
            </a:endParaRPr>
          </a:p>
        </p:txBody>
      </p:sp>
      <p:pic>
        <p:nvPicPr>
          <p:cNvPr id="6" name="图片 5">
            <a:extLst>
              <a:ext uri="{FF2B5EF4-FFF2-40B4-BE49-F238E27FC236}">
                <a16:creationId xmlns:a16="http://schemas.microsoft.com/office/drawing/2014/main" id="{4EA276A3-C7B6-462E-A26C-ED18C8A1EA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151" y="2143653"/>
            <a:ext cx="3856038" cy="2570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传统方法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092620" y="1447512"/>
            <a:ext cx="5940640" cy="18819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区域生长方法（</a:t>
            </a:r>
            <a:r>
              <a:rPr lang="en-US" altLang="zh-CN" sz="2000" dirty="0">
                <a:solidFill>
                  <a:srgbClr val="4075A9"/>
                </a:solidFill>
                <a:ea typeface="字魂59号-创粗黑" panose="00000500000000000000"/>
              </a:rPr>
              <a:t>Region-growing Approaches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水平集方法（</a:t>
            </a:r>
            <a:r>
              <a:rPr lang="en-US" altLang="zh-CN" sz="2000" dirty="0">
                <a:solidFill>
                  <a:srgbClr val="4075A9"/>
                </a:solidFill>
                <a:ea typeface="字魂59号-创粗黑" panose="00000500000000000000"/>
              </a:rPr>
              <a:t>Level-set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zh-CN" altLang="en-US" sz="2000" dirty="0">
                <a:solidFill>
                  <a:srgbClr val="4075A9"/>
                </a:solidFill>
                <a:ea typeface="字魂59号-创粗黑" panose="00000500000000000000"/>
              </a:rPr>
              <a:t>基于中心线的方法（</a:t>
            </a:r>
            <a:r>
              <a:rPr lang="en-US" altLang="zh-CN" sz="2000" dirty="0">
                <a:solidFill>
                  <a:srgbClr val="4075A9"/>
                </a:solidFill>
                <a:ea typeface="字魂59号-创粗黑" panose="00000500000000000000"/>
              </a:rPr>
              <a:t>Centerline-based Methods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285750" indent="-28575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endParaRPr lang="zh-CN" altLang="en-US" sz="2000" dirty="0"/>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在</a:t>
            </a:r>
            <a:r>
              <a:rPr lang="zh-CN" altLang="en-US" sz="2000" b="1" kern="100" dirty="0">
                <a:solidFill>
                  <a:srgbClr val="5E5CA2"/>
                </a:solidFill>
                <a:latin typeface="等线" panose="02010600030101010101" pitchFamily="2" charset="-122"/>
                <a:ea typeface="字魂59号-创粗黑" panose="00000500000000000000"/>
              </a:rPr>
              <a:t>血管分割</a:t>
            </a:r>
            <a:r>
              <a:rPr lang="zh-CN" altLang="en-US" sz="2000" kern="100" dirty="0">
                <a:solidFill>
                  <a:srgbClr val="5E5CA2"/>
                </a:solidFill>
                <a:latin typeface="等线" panose="02010600030101010101" pitchFamily="2" charset="-122"/>
                <a:ea typeface="字魂59号-创粗黑" panose="00000500000000000000"/>
              </a:rPr>
              <a:t>场景中取得了较好的效果</a:t>
            </a:r>
            <a:endParaRPr lang="en-US" altLang="zh-CN" sz="2000"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依赖于</a:t>
            </a:r>
            <a:r>
              <a:rPr lang="zh-CN" altLang="en-US" sz="2000" b="1" kern="100" dirty="0">
                <a:solidFill>
                  <a:srgbClr val="40A693"/>
                </a:solidFill>
                <a:latin typeface="等线" panose="02010600030101010101" pitchFamily="2" charset="-122"/>
                <a:ea typeface="字魂59号-创粗黑" panose="00000500000000000000"/>
              </a:rPr>
              <a:t>手工标注</a:t>
            </a:r>
            <a:endParaRPr lang="en-US" altLang="zh-CN" sz="2000" b="1"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a:t>
            </a:r>
            <a:r>
              <a:rPr lang="zh-CN" altLang="en-US" sz="2000" b="1" kern="100" dirty="0">
                <a:solidFill>
                  <a:srgbClr val="40A693"/>
                </a:solidFill>
                <a:latin typeface="等线" panose="02010600030101010101" pitchFamily="2" charset="-122"/>
                <a:ea typeface="字魂59号-创粗黑" panose="00000500000000000000"/>
              </a:rPr>
              <a:t>噪声</a:t>
            </a:r>
            <a:r>
              <a:rPr lang="zh-CN" altLang="en-US" sz="2000" kern="100" dirty="0">
                <a:solidFill>
                  <a:srgbClr val="40A693"/>
                </a:solidFill>
                <a:latin typeface="等线" panose="02010600030101010101" pitchFamily="2" charset="-122"/>
                <a:ea typeface="字魂59号-创粗黑" panose="00000500000000000000"/>
              </a:rPr>
              <a:t>、</a:t>
            </a:r>
            <a:r>
              <a:rPr lang="zh-CN" altLang="en-US" sz="2000" b="1" kern="100" dirty="0">
                <a:solidFill>
                  <a:srgbClr val="40A693"/>
                </a:solidFill>
                <a:latin typeface="等线" panose="02010600030101010101" pitchFamily="2" charset="-122"/>
                <a:ea typeface="字魂59号-创粗黑" panose="00000500000000000000"/>
              </a:rPr>
              <a:t>伪影</a:t>
            </a:r>
            <a:r>
              <a:rPr lang="zh-CN" altLang="en-US" sz="2000" kern="100" dirty="0">
                <a:solidFill>
                  <a:srgbClr val="40A693"/>
                </a:solidFill>
                <a:latin typeface="等线" panose="02010600030101010101" pitchFamily="2" charset="-122"/>
                <a:ea typeface="字魂59号-创粗黑" panose="00000500000000000000"/>
              </a:rPr>
              <a:t>等局部扰动敏感</a:t>
            </a:r>
            <a:endParaRPr lang="zh-CN" altLang="en-US" sz="1600" dirty="0">
              <a:solidFill>
                <a:srgbClr val="40A693"/>
              </a:solidFill>
              <a:ea typeface="字魂59号-创粗黑" panose="00000500000000000000"/>
            </a:endParaRPr>
          </a:p>
        </p:txBody>
      </p:sp>
      <p:pic>
        <p:nvPicPr>
          <p:cNvPr id="5" name="图片 4">
            <a:extLst>
              <a:ext uri="{FF2B5EF4-FFF2-40B4-BE49-F238E27FC236}">
                <a16:creationId xmlns:a16="http://schemas.microsoft.com/office/drawing/2014/main" id="{028FDE0E-7B49-4249-BD79-9DC4D2F69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93" y="3952297"/>
            <a:ext cx="3655672" cy="1641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48B685E1-3992-445F-8C32-D17FD3EA7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696" y="1534603"/>
            <a:ext cx="1963593" cy="152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84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29DF0D8-6C8F-47B8-9111-CD5999FDFA6F}"/>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2" name="图片 11">
            <a:extLst>
              <a:ext uri="{FF2B5EF4-FFF2-40B4-BE49-F238E27FC236}">
                <a16:creationId xmlns:a16="http://schemas.microsoft.com/office/drawing/2014/main" id="{ED5657E5-6118-460C-9D08-4D2A27A69E12}"/>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深度学习方法</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1A81FEEC-4EB8-41C5-9ED1-3E6D3ABC8300}"/>
              </a:ext>
            </a:extLst>
          </p:cNvPr>
          <p:cNvSpPr txBox="1"/>
          <p:nvPr/>
        </p:nvSpPr>
        <p:spPr>
          <a:xfrm>
            <a:off x="1148704" y="1516354"/>
            <a:ext cx="5007288" cy="188199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成对的多尺度</a:t>
            </a:r>
            <a:r>
              <a:rPr lang="en-US" altLang="zh-CN" sz="2000" dirty="0">
                <a:solidFill>
                  <a:srgbClr val="4075A9"/>
                </a:solidFill>
                <a:ea typeface="字魂59号-创粗黑" panose="00000500000000000000"/>
              </a:rPr>
              <a:t>3D</a:t>
            </a:r>
            <a:r>
              <a:rPr lang="zh-CN" altLang="en-US" sz="2000" dirty="0">
                <a:solidFill>
                  <a:srgbClr val="4075A9"/>
                </a:solidFill>
                <a:ea typeface="字魂59号-创粗黑" panose="00000500000000000000"/>
              </a:rPr>
              <a:t>深度卷积神经网络</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对于两种</a:t>
            </a:r>
            <a:r>
              <a:rPr lang="en-US" altLang="zh-CN" sz="2000" dirty="0">
                <a:solidFill>
                  <a:srgbClr val="4075A9"/>
                </a:solidFill>
                <a:ea typeface="字魂59号-创粗黑" panose="00000500000000000000"/>
              </a:rPr>
              <a:t>CACT</a:t>
            </a:r>
            <a:r>
              <a:rPr lang="zh-CN" altLang="en-US" sz="2000" dirty="0">
                <a:solidFill>
                  <a:srgbClr val="4075A9"/>
                </a:solidFill>
                <a:ea typeface="字魂59号-创粗黑" panose="00000500000000000000"/>
              </a:rPr>
              <a:t>数据的三维</a:t>
            </a:r>
            <a:r>
              <a:rPr lang="en-US" altLang="zh-CN" sz="2000" dirty="0">
                <a:solidFill>
                  <a:srgbClr val="4075A9"/>
                </a:solidFill>
                <a:ea typeface="字魂59号-创粗黑" panose="00000500000000000000"/>
              </a:rPr>
              <a:t>U-Net</a:t>
            </a:r>
            <a:r>
              <a:rPr lang="zh-CN" altLang="en-US" sz="2000" dirty="0">
                <a:solidFill>
                  <a:srgbClr val="4075A9"/>
                </a:solidFill>
                <a:ea typeface="字魂59号-创粗黑" panose="00000500000000000000"/>
              </a:rPr>
              <a:t>方法</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zh-CN" altLang="en-US" sz="2000" dirty="0">
                <a:solidFill>
                  <a:srgbClr val="4075A9"/>
                </a:solidFill>
                <a:ea typeface="字魂59号-创粗黑" panose="00000500000000000000"/>
              </a:rPr>
              <a:t>图形卷积网络（</a:t>
            </a:r>
            <a:r>
              <a:rPr lang="en-US" altLang="zh-CN" sz="2000" dirty="0">
                <a:solidFill>
                  <a:srgbClr val="4075A9"/>
                </a:solidFill>
                <a:ea typeface="字魂59号-创粗黑" panose="00000500000000000000"/>
              </a:rPr>
              <a:t>GCNs</a:t>
            </a:r>
            <a:r>
              <a:rPr lang="zh-CN" altLang="en-US" sz="2000" dirty="0">
                <a:solidFill>
                  <a:srgbClr val="4075A9"/>
                </a:solidFill>
                <a:ea typeface="字魂59号-创粗黑" panose="00000500000000000000"/>
              </a:rPr>
              <a:t>）</a:t>
            </a:r>
            <a:endParaRPr lang="en-US" altLang="zh-CN" sz="2000" dirty="0">
              <a:solidFill>
                <a:srgbClr val="4075A9"/>
              </a:solidFill>
              <a:ea typeface="字魂59号-创粗黑" panose="00000500000000000000"/>
            </a:endParaRPr>
          </a:p>
          <a:p>
            <a:pPr marL="342900" indent="-342900">
              <a:lnSpc>
                <a:spcPct val="150000"/>
              </a:lnSpc>
              <a:buFont typeface="Arial" panose="020B0604020202020204" pitchFamily="34" charset="0"/>
              <a:buChar char="•"/>
            </a:pPr>
            <a:r>
              <a:rPr lang="en-US" altLang="zh-CN" sz="2000" dirty="0">
                <a:solidFill>
                  <a:srgbClr val="4075A9"/>
                </a:solidFill>
                <a:ea typeface="字魂59号-创粗黑" panose="00000500000000000000"/>
              </a:rPr>
              <a:t>…</a:t>
            </a:r>
          </a:p>
        </p:txBody>
      </p:sp>
      <p:sp>
        <p:nvSpPr>
          <p:cNvPr id="9" name="文本框 8">
            <a:extLst>
              <a:ext uri="{FF2B5EF4-FFF2-40B4-BE49-F238E27FC236}">
                <a16:creationId xmlns:a16="http://schemas.microsoft.com/office/drawing/2014/main" id="{322A71A6-2AE4-4013-9225-62711E1C7528}"/>
              </a:ext>
            </a:extLst>
          </p:cNvPr>
          <p:cNvSpPr txBox="1"/>
          <p:nvPr/>
        </p:nvSpPr>
        <p:spPr>
          <a:xfrm>
            <a:off x="6666922" y="3565780"/>
            <a:ext cx="5256208" cy="2345770"/>
          </a:xfrm>
          <a:prstGeom prst="rect">
            <a:avLst/>
          </a:prstGeom>
          <a:noFill/>
        </p:spPr>
        <p:txBody>
          <a:bodyPr wrap="square" rtlCol="0">
            <a:spAutoFit/>
          </a:bodyPr>
          <a:lstStyle/>
          <a:p>
            <a:pPr>
              <a:lnSpc>
                <a:spcPct val="150000"/>
              </a:lnSpc>
            </a:pPr>
            <a:r>
              <a:rPr lang="zh-CN" altLang="en-US" sz="2000" kern="100" dirty="0">
                <a:solidFill>
                  <a:srgbClr val="5E5CA2"/>
                </a:solidFill>
                <a:latin typeface="等线" panose="02010600030101010101" pitchFamily="2" charset="-122"/>
                <a:ea typeface="字魂59号-创粗黑" panose="00000500000000000000"/>
              </a:rPr>
              <a:t>优势 </a:t>
            </a:r>
            <a:endParaRPr lang="en-US" altLang="zh-CN" sz="2000" kern="100" dirty="0">
              <a:solidFill>
                <a:srgbClr val="5E5CA2"/>
              </a:solidFill>
              <a:latin typeface="等线" panose="02010600030101010101" pitchFamily="2" charset="-122"/>
              <a:ea typeface="字魂59号-创粗黑" panose="00000500000000000000"/>
            </a:endParaRPr>
          </a:p>
          <a:p>
            <a:pPr marL="342900" indent="-342900">
              <a:lnSpc>
                <a:spcPct val="150000"/>
              </a:lnSpc>
              <a:buFont typeface="Arial" panose="020B0604020202020204" pitchFamily="34" charset="0"/>
              <a:buChar char="•"/>
            </a:pPr>
            <a:r>
              <a:rPr lang="zh-CN" altLang="en-US" sz="2000" kern="100" dirty="0">
                <a:solidFill>
                  <a:srgbClr val="5E5CA2"/>
                </a:solidFill>
                <a:latin typeface="等线" panose="02010600030101010101" pitchFamily="2" charset="-122"/>
                <a:ea typeface="字魂59号-创粗黑" panose="00000500000000000000"/>
              </a:rPr>
              <a:t>效率高，精度高，</a:t>
            </a:r>
            <a:r>
              <a:rPr lang="zh-CN" altLang="en-US" sz="2000" b="1" kern="100" dirty="0">
                <a:solidFill>
                  <a:srgbClr val="5E5CA2"/>
                </a:solidFill>
                <a:latin typeface="等线" panose="02010600030101010101" pitchFamily="2" charset="-122"/>
                <a:ea typeface="字魂59号-创粗黑" panose="00000500000000000000"/>
              </a:rPr>
              <a:t>泛化能力强</a:t>
            </a:r>
            <a:endParaRPr lang="en-US" altLang="zh-CN" sz="2000" b="1" kern="100" dirty="0">
              <a:solidFill>
                <a:srgbClr val="5E5CA2"/>
              </a:solidFill>
              <a:latin typeface="等线" panose="02010600030101010101" pitchFamily="2" charset="-122"/>
              <a:ea typeface="字魂59号-创粗黑" panose="00000500000000000000"/>
            </a:endParaRPr>
          </a:p>
          <a:p>
            <a:pPr>
              <a:lnSpc>
                <a:spcPct val="150000"/>
              </a:lnSpc>
            </a:pPr>
            <a:r>
              <a:rPr lang="zh-CN" altLang="en-US" sz="2000" kern="100" dirty="0">
                <a:solidFill>
                  <a:srgbClr val="40A693"/>
                </a:solidFill>
                <a:latin typeface="等线" panose="02010600030101010101" pitchFamily="2" charset="-122"/>
                <a:ea typeface="字魂59号-创粗黑" panose="00000500000000000000"/>
              </a:rPr>
              <a:t>劣势</a:t>
            </a:r>
            <a:endParaRPr lang="en-US" altLang="zh-CN" sz="2000" kern="100" dirty="0">
              <a:solidFill>
                <a:srgbClr val="40A693"/>
              </a:solidFill>
              <a:latin typeface="等线" panose="02010600030101010101" pitchFamily="2" charset="-122"/>
              <a:ea typeface="字魂59号-创粗黑" panose="00000500000000000000"/>
            </a:endParaRPr>
          </a:p>
          <a:p>
            <a:pPr marL="285750" indent="-285750">
              <a:lnSpc>
                <a:spcPct val="150000"/>
              </a:lnSpc>
              <a:buFont typeface="Arial" panose="020B0604020202020204" pitchFamily="34" charset="0"/>
              <a:buChar char="•"/>
            </a:pPr>
            <a:r>
              <a:rPr lang="zh-CN" altLang="en-US" sz="2000" b="1" dirty="0">
                <a:solidFill>
                  <a:srgbClr val="40A693"/>
                </a:solidFill>
                <a:ea typeface="字魂59号-创粗黑" panose="00000500000000000000"/>
              </a:rPr>
              <a:t>标签稀少</a:t>
            </a:r>
            <a:r>
              <a:rPr lang="zh-CN" altLang="en-US" sz="2000" dirty="0">
                <a:solidFill>
                  <a:srgbClr val="40A693"/>
                </a:solidFill>
                <a:ea typeface="字魂59号-创粗黑" panose="00000500000000000000"/>
              </a:rPr>
              <a:t>的情况下难以得到较好训练结果</a:t>
            </a:r>
            <a:endParaRPr lang="en-US" altLang="zh-CN" sz="2000" dirty="0">
              <a:solidFill>
                <a:srgbClr val="40A693"/>
              </a:solidFill>
              <a:ea typeface="字魂59号-创粗黑" panose="00000500000000000000"/>
            </a:endParaRPr>
          </a:p>
          <a:p>
            <a:pPr marL="285750" indent="-285750">
              <a:lnSpc>
                <a:spcPct val="150000"/>
              </a:lnSpc>
              <a:buFont typeface="Arial" panose="020B0604020202020204" pitchFamily="34" charset="0"/>
              <a:buChar char="•"/>
            </a:pPr>
            <a:r>
              <a:rPr lang="zh-CN" altLang="en-US" sz="2000" kern="100" dirty="0">
                <a:solidFill>
                  <a:srgbClr val="40A693"/>
                </a:solidFill>
                <a:latin typeface="等线" panose="02010600030101010101" pitchFamily="2" charset="-122"/>
                <a:ea typeface="字魂59号-创粗黑" panose="00000500000000000000"/>
              </a:rPr>
              <a:t>对忽略了</a:t>
            </a:r>
            <a:r>
              <a:rPr lang="zh-CN" altLang="en-US" sz="2000" b="1" kern="100" dirty="0">
                <a:solidFill>
                  <a:srgbClr val="40A693"/>
                </a:solidFill>
                <a:latin typeface="等线" panose="02010600030101010101" pitchFamily="2" charset="-122"/>
                <a:ea typeface="字魂59号-创粗黑" panose="00000500000000000000"/>
              </a:rPr>
              <a:t>管腔狭窄</a:t>
            </a:r>
            <a:r>
              <a:rPr lang="zh-CN" altLang="en-US" sz="2000" kern="100" dirty="0">
                <a:solidFill>
                  <a:srgbClr val="40A693"/>
                </a:solidFill>
                <a:latin typeface="等线" panose="02010600030101010101" pitchFamily="2" charset="-122"/>
                <a:ea typeface="字魂59号-创粗黑" panose="00000500000000000000"/>
              </a:rPr>
              <a:t>的情况</a:t>
            </a:r>
            <a:endParaRPr lang="zh-CN" altLang="en-US" sz="1600" dirty="0">
              <a:solidFill>
                <a:srgbClr val="40A693"/>
              </a:solidFill>
              <a:ea typeface="字魂59号-创粗黑" panose="00000500000000000000"/>
            </a:endParaRPr>
          </a:p>
        </p:txBody>
      </p:sp>
      <p:pic>
        <p:nvPicPr>
          <p:cNvPr id="4" name="图片 3">
            <a:extLst>
              <a:ext uri="{FF2B5EF4-FFF2-40B4-BE49-F238E27FC236}">
                <a16:creationId xmlns:a16="http://schemas.microsoft.com/office/drawing/2014/main" id="{5EF85565-314B-49B9-946E-073EBC155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465" y="3853514"/>
            <a:ext cx="2737855" cy="1812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AC1AE12-D582-4AA7-BA27-29E7AE36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4434" y="1465827"/>
            <a:ext cx="2677817" cy="1516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911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9280AF-7BDA-4510-AC24-DE1215DEFB8B}"/>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B1D8D76A-5F58-4F35-9818-250CFE66F06A}"/>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1742725" y="1411491"/>
            <a:ext cx="4876320" cy="1618072"/>
          </a:xfrm>
          <a:prstGeom prst="rect">
            <a:avLst/>
          </a:prstGeom>
          <a:noFill/>
        </p:spPr>
        <p:txBody>
          <a:bodyPr wrap="square" rtlCol="0">
            <a:spAutoFit/>
          </a:bodyPr>
          <a:lstStyle/>
          <a:p>
            <a:pPr>
              <a:lnSpc>
                <a:spcPct val="150000"/>
              </a:lnSpc>
            </a:pPr>
            <a:r>
              <a:rPr lang="zh-CN" altLang="en-US" sz="2000" b="1" kern="100" dirty="0">
                <a:solidFill>
                  <a:srgbClr val="4075A9"/>
                </a:solidFill>
                <a:latin typeface="等线" panose="02010600030101010101" pitchFamily="2" charset="-122"/>
                <a:ea typeface="字魂59号-创粗黑" panose="00000500000000000000"/>
              </a:rPr>
              <a:t>人工标注困难</a:t>
            </a:r>
            <a:endParaRPr lang="en-US" altLang="zh-CN" sz="2000" b="1" kern="100" dirty="0">
              <a:solidFill>
                <a:srgbClr val="4075A9"/>
              </a:solidFill>
              <a:latin typeface="等线" panose="02010600030101010101" pitchFamily="2" charset="-122"/>
              <a:ea typeface="字魂59号-创粗黑" panose="00000500000000000000"/>
            </a:endParaRPr>
          </a:p>
          <a:p>
            <a:pPr>
              <a:lnSpc>
                <a:spcPct val="150000"/>
              </a:lnSpc>
            </a:pPr>
            <a:r>
              <a:rPr lang="zh-CN" altLang="en-US" sz="1600" dirty="0">
                <a:solidFill>
                  <a:srgbClr val="4075A9"/>
                </a:solidFill>
                <a:ea typeface="字魂59号-创粗黑" panose="00000500000000000000"/>
              </a:rPr>
              <a:t>横断面上的冠状动脉腔平面是一种面积小、模糊的形态边界，手动注释需要沿着血管的平面一片片地画。要画出轮廓是很艰难的工作，时间和人力成本很高。</a:t>
            </a:r>
          </a:p>
        </p:txBody>
      </p:sp>
      <p:sp>
        <p:nvSpPr>
          <p:cNvPr id="37" name="Rectangle: Rounded Corners 31"/>
          <p:cNvSpPr/>
          <p:nvPr/>
        </p:nvSpPr>
        <p:spPr>
          <a:xfrm rot="10800000">
            <a:off x="1742724" y="3556001"/>
            <a:ext cx="8414797" cy="7588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4269886" y="4339169"/>
            <a:ext cx="5887635" cy="1248740"/>
          </a:xfrm>
          <a:prstGeom prst="rect">
            <a:avLst/>
          </a:prstGeom>
          <a:noFill/>
        </p:spPr>
        <p:txBody>
          <a:bodyPr wrap="square" rtlCol="0">
            <a:spAutoFit/>
          </a:bodyPr>
          <a:lstStyle/>
          <a:p>
            <a:pPr>
              <a:lnSpc>
                <a:spcPct val="150000"/>
              </a:lnSpc>
            </a:pPr>
            <a:r>
              <a:rPr lang="zh-CN" altLang="en-US" sz="2000" b="1" kern="100" dirty="0">
                <a:solidFill>
                  <a:srgbClr val="178AA1"/>
                </a:solidFill>
                <a:latin typeface="等线" panose="02010600030101010101" pitchFamily="2" charset="-122"/>
                <a:ea typeface="字魂59号-创粗黑" panose="00000500000000000000"/>
                <a:cs typeface="宋体" panose="02010600030101010101" pitchFamily="2" charset="-122"/>
              </a:rPr>
              <a:t>狭窄的病变</a:t>
            </a:r>
            <a:endParaRPr lang="en-US" altLang="zh-CN" sz="2000" b="1" kern="100" dirty="0">
              <a:solidFill>
                <a:srgbClr val="178AA1"/>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zh-CN" altLang="en-US" sz="1600" dirty="0">
                <a:solidFill>
                  <a:srgbClr val="178AA1"/>
                </a:solidFill>
                <a:ea typeface="字魂59号-创粗黑" panose="00000500000000000000"/>
              </a:rPr>
              <a:t>狭窄使得冠状动脉狭窄处和正常处具有不同的形态特征，这将导致网络的不适用，从而在狭窄处可能会出现分割中断。</a:t>
            </a:r>
            <a:endParaRPr lang="zh-CN" altLang="en-US" dirty="0">
              <a:solidFill>
                <a:srgbClr val="178AA1"/>
              </a:solidFill>
              <a:ea typeface="字魂59号-创粗黑" panose="00000500000000000000"/>
            </a:endParaRPr>
          </a:p>
        </p:txBody>
      </p:sp>
      <p:grpSp>
        <p:nvGrpSpPr>
          <p:cNvPr id="9" name="Group 4">
            <a:extLst>
              <a:ext uri="{FF2B5EF4-FFF2-40B4-BE49-F238E27FC236}">
                <a16:creationId xmlns:a16="http://schemas.microsoft.com/office/drawing/2014/main" id="{B097638C-1CEB-4158-A9DD-F191348713C5}"/>
              </a:ext>
            </a:extLst>
          </p:cNvPr>
          <p:cNvGrpSpPr/>
          <p:nvPr/>
        </p:nvGrpSpPr>
        <p:grpSpPr>
          <a:xfrm>
            <a:off x="8557330" y="1420431"/>
            <a:ext cx="1600192" cy="1600192"/>
            <a:chOff x="0" y="0"/>
            <a:chExt cx="1155700" cy="1155700"/>
          </a:xfrm>
        </p:grpSpPr>
        <p:sp>
          <p:nvSpPr>
            <p:cNvPr id="10" name="Rectangle: Rounded Corners 29">
              <a:extLst>
                <a:ext uri="{FF2B5EF4-FFF2-40B4-BE49-F238E27FC236}">
                  <a16:creationId xmlns:a16="http://schemas.microsoft.com/office/drawing/2014/main" id="{BF86B90C-AEDE-4C04-9B05-62E854BBC6DE}"/>
                </a:ext>
              </a:extLst>
            </p:cNvPr>
            <p:cNvSpPr/>
            <p:nvPr/>
          </p:nvSpPr>
          <p:spPr>
            <a:xfrm>
              <a:off x="0" y="0"/>
              <a:ext cx="1155700" cy="1155700"/>
            </a:xfrm>
            <a:prstGeom prst="roundRect">
              <a:avLst>
                <a:gd name="adj" fmla="val 15000"/>
              </a:avLst>
            </a:prstGeom>
            <a:solidFill>
              <a:schemeClr val="accent1"/>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30">
              <a:extLst>
                <a:ext uri="{FF2B5EF4-FFF2-40B4-BE49-F238E27FC236}">
                  <a16:creationId xmlns:a16="http://schemas.microsoft.com/office/drawing/2014/main" id="{717BEFF1-7771-49C7-B444-403572028049}"/>
                </a:ext>
              </a:extLst>
            </p:cNvPr>
            <p:cNvSpPr/>
            <p:nvPr/>
          </p:nvSpPr>
          <p:spPr>
            <a:xfrm>
              <a:off x="210400" y="252831"/>
              <a:ext cx="772314" cy="627549"/>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3">
            <a:extLst>
              <a:ext uri="{FF2B5EF4-FFF2-40B4-BE49-F238E27FC236}">
                <a16:creationId xmlns:a16="http://schemas.microsoft.com/office/drawing/2014/main" id="{49B3CDA1-AAC6-4F03-8340-4724EB130B39}"/>
              </a:ext>
            </a:extLst>
          </p:cNvPr>
          <p:cNvGrpSpPr/>
          <p:nvPr/>
        </p:nvGrpSpPr>
        <p:grpSpPr>
          <a:xfrm>
            <a:off x="1742724" y="4163443"/>
            <a:ext cx="1600191" cy="1600192"/>
            <a:chOff x="0" y="0"/>
            <a:chExt cx="1155700" cy="1155700"/>
          </a:xfrm>
        </p:grpSpPr>
        <p:sp>
          <p:nvSpPr>
            <p:cNvPr id="13" name="Rectangle: Rounded Corners 31">
              <a:extLst>
                <a:ext uri="{FF2B5EF4-FFF2-40B4-BE49-F238E27FC236}">
                  <a16:creationId xmlns:a16="http://schemas.microsoft.com/office/drawing/2014/main" id="{51C109CF-9744-47F8-9E59-8F689B365897}"/>
                </a:ext>
              </a:extLst>
            </p:cNvPr>
            <p:cNvSpPr/>
            <p:nvPr/>
          </p:nvSpPr>
          <p:spPr>
            <a:xfrm>
              <a:off x="0" y="0"/>
              <a:ext cx="1155700" cy="1155700"/>
            </a:xfrm>
            <a:prstGeom prst="roundRect">
              <a:avLst>
                <a:gd name="adj" fmla="val 15000"/>
              </a:avLst>
            </a:prstGeom>
            <a:solidFill>
              <a:schemeClr val="accent2"/>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32">
              <a:extLst>
                <a:ext uri="{FF2B5EF4-FFF2-40B4-BE49-F238E27FC236}">
                  <a16:creationId xmlns:a16="http://schemas.microsoft.com/office/drawing/2014/main" id="{99773A34-1034-4F90-839E-83632205FE80}"/>
                </a:ext>
              </a:extLst>
            </p:cNvPr>
            <p:cNvSpPr/>
            <p:nvPr/>
          </p:nvSpPr>
          <p:spPr>
            <a:xfrm>
              <a:off x="238357" y="219652"/>
              <a:ext cx="716400" cy="716396"/>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B7A68FB-DBC6-41CA-A209-7ED0D8751A91}"/>
              </a:ext>
            </a:extLst>
          </p:cNvPr>
          <p:cNvPicPr>
            <a:picLocks noChangeAspect="1"/>
          </p:cNvPicPr>
          <p:nvPr/>
        </p:nvPicPr>
        <p:blipFill rotWithShape="1">
          <a:blip r:embed="rId3"/>
          <a:srcRect b="11753"/>
          <a:stretch>
            <a:fillRect/>
          </a:stretch>
        </p:blipFill>
        <p:spPr>
          <a:xfrm>
            <a:off x="1" y="5251852"/>
            <a:ext cx="3258104" cy="1632271"/>
          </a:xfrm>
          <a:prstGeom prst="rect">
            <a:avLst/>
          </a:prstGeom>
        </p:spPr>
      </p:pic>
      <p:pic>
        <p:nvPicPr>
          <p:cNvPr id="16" name="图片 15">
            <a:extLst>
              <a:ext uri="{FF2B5EF4-FFF2-40B4-BE49-F238E27FC236}">
                <a16:creationId xmlns:a16="http://schemas.microsoft.com/office/drawing/2014/main" id="{CF38E11D-143F-41A2-8F9D-FEF8A09408E5}"/>
              </a:ext>
            </a:extLst>
          </p:cNvPr>
          <p:cNvPicPr>
            <a:picLocks noChangeAspect="1"/>
          </p:cNvPicPr>
          <p:nvPr/>
        </p:nvPicPr>
        <p:blipFill rotWithShape="1">
          <a:blip r:embed="rId3"/>
          <a:srcRect b="11753"/>
          <a:stretch>
            <a:fillRect/>
          </a:stretch>
        </p:blipFill>
        <p:spPr>
          <a:xfrm flipH="1" flipV="1">
            <a:off x="8683374" y="0"/>
            <a:ext cx="3508625" cy="1757779"/>
          </a:xfrm>
          <a:prstGeom prst="rect">
            <a:avLst/>
          </a:prstGeom>
        </p:spPr>
      </p:pic>
      <p:sp>
        <p:nvSpPr>
          <p:cNvPr id="7" name="文本框 6"/>
          <p:cNvSpPr txBox="1"/>
          <p:nvPr/>
        </p:nvSpPr>
        <p:spPr>
          <a:xfrm>
            <a:off x="3392393" y="240871"/>
            <a:ext cx="5407215" cy="581057"/>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挑战</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文本框 3"/>
          <p:cNvSpPr txBox="1"/>
          <p:nvPr/>
        </p:nvSpPr>
        <p:spPr>
          <a:xfrm>
            <a:off x="902092" y="3632851"/>
            <a:ext cx="4876320" cy="1987404"/>
          </a:xfrm>
          <a:prstGeom prst="rect">
            <a:avLst/>
          </a:prstGeom>
          <a:noFill/>
        </p:spPr>
        <p:txBody>
          <a:bodyPr wrap="square" rtlCol="0">
            <a:spAutoFit/>
          </a:bodyPr>
          <a:lstStyle/>
          <a:p>
            <a:pPr>
              <a:lnSpc>
                <a:spcPct val="150000"/>
              </a:lnSpc>
            </a:pPr>
            <a:r>
              <a:rPr lang="zh-CN" altLang="en-US" sz="2000" b="1" kern="100" dirty="0">
                <a:solidFill>
                  <a:srgbClr val="40A693"/>
                </a:solidFill>
                <a:latin typeface="等线" panose="02010600030101010101" pitchFamily="2" charset="-122"/>
                <a:ea typeface="字魂59号-创粗黑" panose="00000500000000000000"/>
              </a:rPr>
              <a:t>薄结构</a:t>
            </a:r>
            <a:endParaRPr lang="en-US" altLang="zh-CN" sz="2000" b="1" kern="100" dirty="0">
              <a:solidFill>
                <a:srgbClr val="40A693"/>
              </a:solidFill>
              <a:latin typeface="等线" panose="02010600030101010101" pitchFamily="2" charset="-122"/>
              <a:ea typeface="字魂59号-创粗黑" panose="00000500000000000000"/>
            </a:endParaRPr>
          </a:p>
          <a:p>
            <a:pPr>
              <a:lnSpc>
                <a:spcPct val="150000"/>
              </a:lnSpc>
            </a:pPr>
            <a:r>
              <a:rPr lang="zh-CN" altLang="en-US" sz="1600" kern="100" dirty="0">
                <a:solidFill>
                  <a:srgbClr val="40A693"/>
                </a:solidFill>
                <a:latin typeface="等线" panose="02010600030101010101" pitchFamily="2" charset="-122"/>
                <a:ea typeface="字魂59号-创粗黑" panose="00000500000000000000"/>
              </a:rPr>
              <a:t>冠状动脉腔正常直径在</a:t>
            </a:r>
            <a:r>
              <a:rPr lang="en-US" altLang="zh-CN" sz="1600" kern="100" dirty="0">
                <a:solidFill>
                  <a:srgbClr val="40A693"/>
                </a:solidFill>
                <a:latin typeface="等线" panose="02010600030101010101" pitchFamily="2" charset="-122"/>
                <a:ea typeface="字魂59号-创粗黑" panose="00000500000000000000"/>
              </a:rPr>
              <a:t>2mm ~5mm</a:t>
            </a:r>
            <a:r>
              <a:rPr lang="zh-CN" altLang="en-US" sz="1600" kern="100" dirty="0">
                <a:solidFill>
                  <a:srgbClr val="40A693"/>
                </a:solidFill>
                <a:latin typeface="等线" panose="02010600030101010101" pitchFamily="2" charset="-122"/>
                <a:ea typeface="字魂59号-创粗黑" panose="00000500000000000000"/>
              </a:rPr>
              <a:t>，狭窄区域约为</a:t>
            </a:r>
            <a:r>
              <a:rPr lang="en-US" altLang="zh-CN" sz="1600" kern="100" dirty="0">
                <a:solidFill>
                  <a:srgbClr val="40A693"/>
                </a:solidFill>
                <a:latin typeface="等线" panose="02010600030101010101" pitchFamily="2" charset="-122"/>
                <a:ea typeface="字魂59号-创粗黑" panose="00000500000000000000"/>
              </a:rPr>
              <a:t>1mm</a:t>
            </a:r>
            <a:r>
              <a:rPr lang="zh-CN" altLang="en-US" sz="1600" kern="100" dirty="0">
                <a:solidFill>
                  <a:srgbClr val="40A693"/>
                </a:solidFill>
                <a:latin typeface="等线" panose="02010600030101010101" pitchFamily="2" charset="-122"/>
                <a:ea typeface="字魂59号-创粗黑" panose="00000500000000000000"/>
              </a:rPr>
              <a:t>。这样的薄构造有许多难以分割的区域，而且会使分割结果更容易误分割或者断裂，难以得到好的结果。</a:t>
            </a:r>
            <a:endParaRPr lang="zh-CN" altLang="en-US" sz="1400" dirty="0">
              <a:solidFill>
                <a:srgbClr val="40A693"/>
              </a:solidFill>
              <a:ea typeface="字魂59号-创粗黑" panose="00000500000000000000"/>
            </a:endParaRPr>
          </a:p>
        </p:txBody>
      </p:sp>
      <p:sp>
        <p:nvSpPr>
          <p:cNvPr id="37" name="Rectangle: Rounded Corners 31"/>
          <p:cNvSpPr/>
          <p:nvPr/>
        </p:nvSpPr>
        <p:spPr>
          <a:xfrm rot="5400000">
            <a:off x="3455690" y="3745405"/>
            <a:ext cx="5280619" cy="79717"/>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8" name="文本框 7"/>
          <p:cNvSpPr txBox="1"/>
          <p:nvPr/>
        </p:nvSpPr>
        <p:spPr>
          <a:xfrm>
            <a:off x="6361724" y="1503474"/>
            <a:ext cx="4997938" cy="1618072"/>
          </a:xfrm>
          <a:prstGeom prst="rect">
            <a:avLst/>
          </a:prstGeom>
          <a:noFill/>
        </p:spPr>
        <p:txBody>
          <a:bodyPr wrap="square" rtlCol="0">
            <a:spAutoFit/>
          </a:bodyPr>
          <a:lstStyle/>
          <a:p>
            <a:pPr>
              <a:lnSpc>
                <a:spcPct val="150000"/>
              </a:lnSpc>
            </a:pPr>
            <a:r>
              <a:rPr lang="zh-CN" altLang="en-US" sz="2000" b="1" kern="100" dirty="0">
                <a:solidFill>
                  <a:srgbClr val="5E5CA2"/>
                </a:solidFill>
                <a:latin typeface="等线" panose="02010600030101010101" pitchFamily="2" charset="-122"/>
                <a:ea typeface="字魂59号-创粗黑" panose="00000500000000000000"/>
                <a:cs typeface="宋体" panose="02010600030101010101" pitchFamily="2" charset="-122"/>
              </a:rPr>
              <a:t>类别不平衡</a:t>
            </a:r>
            <a:endParaRPr lang="zh-CN" altLang="en-US" kern="100" dirty="0">
              <a:solidFill>
                <a:srgbClr val="5E5CA2"/>
              </a:solidFill>
              <a:latin typeface="等线" panose="02010600030101010101" pitchFamily="2" charset="-122"/>
              <a:ea typeface="字魂59号-创粗黑" panose="00000500000000000000"/>
              <a:cs typeface="宋体" panose="02010600030101010101" pitchFamily="2" charset="-122"/>
            </a:endParaRPr>
          </a:p>
          <a:p>
            <a:pPr>
              <a:lnSpc>
                <a:spcPct val="150000"/>
              </a:lnSpc>
            </a:pPr>
            <a:r>
              <a:rPr lang="en-US" altLang="zh-CN" sz="1600" kern="100" dirty="0">
                <a:solidFill>
                  <a:srgbClr val="5E5CA2"/>
                </a:solidFill>
                <a:latin typeface="等线" panose="02010600030101010101" pitchFamily="2" charset="-122"/>
                <a:ea typeface="字魂59号-创粗黑" panose="00000500000000000000"/>
                <a:cs typeface="宋体" panose="02010600030101010101" pitchFamily="2" charset="-122"/>
              </a:rPr>
              <a:t>CCTA</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图像中冠脉腔仅占不到</a:t>
            </a:r>
            <a:r>
              <a:rPr lang="en-US" altLang="zh-CN" sz="1600" b="1" kern="100" dirty="0">
                <a:solidFill>
                  <a:srgbClr val="5E5CA2"/>
                </a:solidFill>
                <a:latin typeface="等线" panose="02010600030101010101" pitchFamily="2" charset="-122"/>
                <a:ea typeface="字魂59号-创粗黑" panose="00000500000000000000"/>
                <a:cs typeface="宋体" panose="02010600030101010101" pitchFamily="2" charset="-122"/>
              </a:rPr>
              <a:t>0.05%</a:t>
            </a:r>
            <a:r>
              <a:rPr lang="zh-CN" altLang="en-US" sz="1600" kern="100" dirty="0">
                <a:solidFill>
                  <a:srgbClr val="5E5CA2"/>
                </a:solidFill>
                <a:latin typeface="等线" panose="02010600030101010101" pitchFamily="2" charset="-122"/>
                <a:ea typeface="字魂59号-创粗黑" panose="00000500000000000000"/>
                <a:cs typeface="宋体" panose="02010600030101010101" pitchFamily="2" charset="-122"/>
              </a:rPr>
              <a:t>，这使得分割目标和背景的范围有很大的差异。这些差异造成了类别间的不平衡，使网络对呈少数的类别的分割比较弱。</a:t>
            </a:r>
            <a:endParaRPr lang="zh-CN" altLang="en-US" sz="1600" dirty="0">
              <a:solidFill>
                <a:srgbClr val="5E5CA2"/>
              </a:solidFill>
              <a:ea typeface="字魂59号-创粗黑" panose="00000500000000000000"/>
            </a:endParaRPr>
          </a:p>
        </p:txBody>
      </p:sp>
      <p:grpSp>
        <p:nvGrpSpPr>
          <p:cNvPr id="9" name="Group 6">
            <a:extLst>
              <a:ext uri="{FF2B5EF4-FFF2-40B4-BE49-F238E27FC236}">
                <a16:creationId xmlns:a16="http://schemas.microsoft.com/office/drawing/2014/main" id="{FD60406B-710D-4E12-B9AB-B5724B4CB69D}"/>
              </a:ext>
            </a:extLst>
          </p:cNvPr>
          <p:cNvGrpSpPr>
            <a:grpSpLocks noChangeAspect="1"/>
          </p:cNvGrpSpPr>
          <p:nvPr/>
        </p:nvGrpSpPr>
        <p:grpSpPr>
          <a:xfrm>
            <a:off x="2591393" y="1569905"/>
            <a:ext cx="1602000" cy="1602000"/>
            <a:chOff x="0" y="0"/>
            <a:chExt cx="1155700" cy="1155700"/>
          </a:xfrm>
        </p:grpSpPr>
        <p:sp>
          <p:nvSpPr>
            <p:cNvPr id="10" name="Rectangle: Rounded Corners 25">
              <a:extLst>
                <a:ext uri="{FF2B5EF4-FFF2-40B4-BE49-F238E27FC236}">
                  <a16:creationId xmlns:a16="http://schemas.microsoft.com/office/drawing/2014/main" id="{08721C0C-0970-4D48-BD5D-67F4EDD74869}"/>
                </a:ext>
              </a:extLst>
            </p:cNvPr>
            <p:cNvSpPr/>
            <p:nvPr/>
          </p:nvSpPr>
          <p:spPr>
            <a:xfrm>
              <a:off x="0" y="0"/>
              <a:ext cx="1155700" cy="1155700"/>
            </a:xfrm>
            <a:prstGeom prst="roundRect">
              <a:avLst>
                <a:gd name="adj" fmla="val 15000"/>
              </a:avLst>
            </a:prstGeom>
            <a:solidFill>
              <a:schemeClr val="accent3"/>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 name="Freeform: Shape 26">
              <a:extLst>
                <a:ext uri="{FF2B5EF4-FFF2-40B4-BE49-F238E27FC236}">
                  <a16:creationId xmlns:a16="http://schemas.microsoft.com/office/drawing/2014/main" id="{F0285EF0-3E7E-40CD-93EE-2A6AC7858E34}"/>
                </a:ext>
              </a:extLst>
            </p:cNvPr>
            <p:cNvSpPr/>
            <p:nvPr/>
          </p:nvSpPr>
          <p:spPr>
            <a:xfrm>
              <a:off x="183806" y="229985"/>
              <a:ext cx="825501" cy="650139"/>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7">
            <a:extLst>
              <a:ext uri="{FF2B5EF4-FFF2-40B4-BE49-F238E27FC236}">
                <a16:creationId xmlns:a16="http://schemas.microsoft.com/office/drawing/2014/main" id="{1EDE015E-4048-4573-AACC-84752FEE1FC6}"/>
              </a:ext>
            </a:extLst>
          </p:cNvPr>
          <p:cNvGrpSpPr>
            <a:grpSpLocks noChangeAspect="1"/>
          </p:cNvGrpSpPr>
          <p:nvPr/>
        </p:nvGrpSpPr>
        <p:grpSpPr>
          <a:xfrm>
            <a:off x="8059693" y="3825553"/>
            <a:ext cx="1602000" cy="1602000"/>
            <a:chOff x="0" y="0"/>
            <a:chExt cx="1155700" cy="1155700"/>
          </a:xfrm>
        </p:grpSpPr>
        <p:sp>
          <p:nvSpPr>
            <p:cNvPr id="13" name="Rectangle: Rounded Corners 23">
              <a:extLst>
                <a:ext uri="{FF2B5EF4-FFF2-40B4-BE49-F238E27FC236}">
                  <a16:creationId xmlns:a16="http://schemas.microsoft.com/office/drawing/2014/main" id="{5845DE03-71C7-41AD-94A9-07A31F7E9EFF}"/>
                </a:ext>
              </a:extLst>
            </p:cNvPr>
            <p:cNvSpPr/>
            <p:nvPr/>
          </p:nvSpPr>
          <p:spPr>
            <a:xfrm>
              <a:off x="0" y="0"/>
              <a:ext cx="1155700" cy="1155700"/>
            </a:xfrm>
            <a:prstGeom prst="roundRect">
              <a:avLst>
                <a:gd name="adj" fmla="val 15000"/>
              </a:avLst>
            </a:prstGeom>
            <a:solidFill>
              <a:schemeClr val="accent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 name="Freeform: Shape 24">
              <a:extLst>
                <a:ext uri="{FF2B5EF4-FFF2-40B4-BE49-F238E27FC236}">
                  <a16:creationId xmlns:a16="http://schemas.microsoft.com/office/drawing/2014/main" id="{5D1BA7B2-187A-459B-B410-A16BE01E4627}"/>
                </a:ext>
              </a:extLst>
            </p:cNvPr>
            <p:cNvSpPr/>
            <p:nvPr/>
          </p:nvSpPr>
          <p:spPr>
            <a:xfrm>
              <a:off x="183806" y="275576"/>
              <a:ext cx="825501" cy="573631"/>
            </a:xfrm>
            <a:custGeom>
              <a:avLst/>
              <a:gdLst/>
              <a:ahLst/>
              <a:cxnLst>
                <a:cxn ang="0">
                  <a:pos x="wd2" y="hd2"/>
                </a:cxn>
                <a:cxn ang="5400000">
                  <a:pos x="wd2" y="hd2"/>
                </a:cxn>
                <a:cxn ang="10800000">
                  <a:pos x="wd2" y="hd2"/>
                </a:cxn>
                <a:cxn ang="16200000">
                  <a:pos x="wd2" y="hd2"/>
                </a:cxn>
              </a:cxnLst>
              <a:rect l="0" t="0" r="r" b="b"/>
              <a:pathLst>
                <a:path w="21599" h="21600" extrusionOk="0">
                  <a:moveTo>
                    <a:pt x="4416" y="0"/>
                  </a:moveTo>
                  <a:cubicBezTo>
                    <a:pt x="4300" y="0"/>
                    <a:pt x="4188" y="70"/>
                    <a:pt x="4106" y="189"/>
                  </a:cubicBezTo>
                  <a:cubicBezTo>
                    <a:pt x="4023" y="307"/>
                    <a:pt x="3975" y="468"/>
                    <a:pt x="3975" y="636"/>
                  </a:cubicBezTo>
                  <a:lnTo>
                    <a:pt x="3975" y="3704"/>
                  </a:lnTo>
                  <a:cubicBezTo>
                    <a:pt x="3975" y="3874"/>
                    <a:pt x="4022" y="4041"/>
                    <a:pt x="4106" y="4161"/>
                  </a:cubicBezTo>
                  <a:cubicBezTo>
                    <a:pt x="4189" y="4281"/>
                    <a:pt x="4298" y="4340"/>
                    <a:pt x="4416" y="4340"/>
                  </a:cubicBezTo>
                  <a:lnTo>
                    <a:pt x="6549" y="4340"/>
                  </a:lnTo>
                  <a:cubicBezTo>
                    <a:pt x="6666" y="4340"/>
                    <a:pt x="6776" y="4281"/>
                    <a:pt x="6859" y="4161"/>
                  </a:cubicBezTo>
                  <a:cubicBezTo>
                    <a:pt x="6942" y="4041"/>
                    <a:pt x="6990" y="3874"/>
                    <a:pt x="6990" y="3704"/>
                  </a:cubicBezTo>
                  <a:lnTo>
                    <a:pt x="6990" y="636"/>
                  </a:lnTo>
                  <a:cubicBezTo>
                    <a:pt x="6990" y="466"/>
                    <a:pt x="6942" y="309"/>
                    <a:pt x="6859" y="189"/>
                  </a:cubicBezTo>
                  <a:cubicBezTo>
                    <a:pt x="6776" y="69"/>
                    <a:pt x="6666" y="0"/>
                    <a:pt x="6549" y="0"/>
                  </a:cubicBezTo>
                  <a:lnTo>
                    <a:pt x="4416" y="0"/>
                  </a:lnTo>
                  <a:close/>
                  <a:moveTo>
                    <a:pt x="4858" y="1271"/>
                  </a:moveTo>
                  <a:lnTo>
                    <a:pt x="6107" y="1271"/>
                  </a:lnTo>
                  <a:lnTo>
                    <a:pt x="6107" y="3069"/>
                  </a:lnTo>
                  <a:lnTo>
                    <a:pt x="4858" y="3069"/>
                  </a:lnTo>
                  <a:cubicBezTo>
                    <a:pt x="4858" y="3069"/>
                    <a:pt x="4858" y="1271"/>
                    <a:pt x="4858" y="1271"/>
                  </a:cubicBezTo>
                  <a:close/>
                  <a:moveTo>
                    <a:pt x="3174" y="5402"/>
                  </a:moveTo>
                  <a:cubicBezTo>
                    <a:pt x="2762" y="5402"/>
                    <a:pt x="2429" y="5892"/>
                    <a:pt x="2429" y="6485"/>
                  </a:cubicBezTo>
                  <a:lnTo>
                    <a:pt x="2429" y="9554"/>
                  </a:lnTo>
                  <a:cubicBezTo>
                    <a:pt x="2429" y="9721"/>
                    <a:pt x="2478" y="9882"/>
                    <a:pt x="2560" y="10001"/>
                  </a:cubicBezTo>
                  <a:cubicBezTo>
                    <a:pt x="2643" y="10119"/>
                    <a:pt x="2754" y="10189"/>
                    <a:pt x="2871" y="10189"/>
                  </a:cubicBezTo>
                  <a:lnTo>
                    <a:pt x="11165" y="10189"/>
                  </a:lnTo>
                  <a:cubicBezTo>
                    <a:pt x="11318" y="10189"/>
                    <a:pt x="11464" y="10069"/>
                    <a:pt x="11545" y="9881"/>
                  </a:cubicBezTo>
                  <a:cubicBezTo>
                    <a:pt x="11625" y="9694"/>
                    <a:pt x="11628" y="9464"/>
                    <a:pt x="11559" y="9266"/>
                  </a:cubicBezTo>
                  <a:lnTo>
                    <a:pt x="10427" y="5998"/>
                  </a:lnTo>
                  <a:cubicBezTo>
                    <a:pt x="10300" y="5635"/>
                    <a:pt x="10040" y="5402"/>
                    <a:pt x="9757" y="5402"/>
                  </a:cubicBezTo>
                  <a:lnTo>
                    <a:pt x="3174" y="5402"/>
                  </a:lnTo>
                  <a:close/>
                  <a:moveTo>
                    <a:pt x="3312" y="6674"/>
                  </a:moveTo>
                  <a:lnTo>
                    <a:pt x="9675" y="6674"/>
                  </a:lnTo>
                  <a:lnTo>
                    <a:pt x="10454" y="8918"/>
                  </a:lnTo>
                  <a:lnTo>
                    <a:pt x="3312" y="8918"/>
                  </a:lnTo>
                  <a:cubicBezTo>
                    <a:pt x="3312" y="8918"/>
                    <a:pt x="3312" y="6674"/>
                    <a:pt x="3312" y="6674"/>
                  </a:cubicBezTo>
                  <a:close/>
                  <a:moveTo>
                    <a:pt x="745" y="11123"/>
                  </a:moveTo>
                  <a:cubicBezTo>
                    <a:pt x="320" y="11126"/>
                    <a:pt x="0" y="11619"/>
                    <a:pt x="0" y="12195"/>
                  </a:cubicBezTo>
                  <a:cubicBezTo>
                    <a:pt x="0" y="12312"/>
                    <a:pt x="16" y="12433"/>
                    <a:pt x="41" y="12543"/>
                  </a:cubicBezTo>
                  <a:lnTo>
                    <a:pt x="1691" y="19673"/>
                  </a:lnTo>
                  <a:cubicBezTo>
                    <a:pt x="1958" y="20828"/>
                    <a:pt x="2708" y="21600"/>
                    <a:pt x="3554" y="21600"/>
                  </a:cubicBezTo>
                  <a:lnTo>
                    <a:pt x="14236" y="21600"/>
                  </a:lnTo>
                  <a:cubicBezTo>
                    <a:pt x="16616" y="21600"/>
                    <a:pt x="18807" y="19743"/>
                    <a:pt x="19957" y="16744"/>
                  </a:cubicBezTo>
                  <a:lnTo>
                    <a:pt x="21461" y="12821"/>
                  </a:lnTo>
                  <a:cubicBezTo>
                    <a:pt x="21553" y="12636"/>
                    <a:pt x="21600" y="12416"/>
                    <a:pt x="21599" y="12205"/>
                  </a:cubicBezTo>
                  <a:cubicBezTo>
                    <a:pt x="21598" y="11655"/>
                    <a:pt x="21294" y="11127"/>
                    <a:pt x="20854" y="11123"/>
                  </a:cubicBezTo>
                  <a:lnTo>
                    <a:pt x="745" y="11123"/>
                  </a:lnTo>
                  <a:close/>
                  <a:moveTo>
                    <a:pt x="883" y="12394"/>
                  </a:moveTo>
                  <a:lnTo>
                    <a:pt x="20557" y="12394"/>
                  </a:lnTo>
                  <a:cubicBezTo>
                    <a:pt x="20557" y="12394"/>
                    <a:pt x="19129" y="16128"/>
                    <a:pt x="19129" y="16128"/>
                  </a:cubicBezTo>
                  <a:cubicBezTo>
                    <a:pt x="18134" y="18722"/>
                    <a:pt x="16239" y="20329"/>
                    <a:pt x="14181" y="20329"/>
                  </a:cubicBezTo>
                  <a:lnTo>
                    <a:pt x="3499" y="20329"/>
                  </a:lnTo>
                  <a:cubicBezTo>
                    <a:pt x="3033" y="20329"/>
                    <a:pt x="2617" y="19902"/>
                    <a:pt x="2470" y="19266"/>
                  </a:cubicBezTo>
                  <a:lnTo>
                    <a:pt x="883" y="12394"/>
                  </a:lnTo>
                  <a:close/>
                  <a:moveTo>
                    <a:pt x="5272" y="14301"/>
                  </a:moveTo>
                  <a:cubicBezTo>
                    <a:pt x="4798" y="14301"/>
                    <a:pt x="4416" y="14859"/>
                    <a:pt x="4416" y="15542"/>
                  </a:cubicBezTo>
                  <a:cubicBezTo>
                    <a:pt x="4416" y="16225"/>
                    <a:pt x="4798" y="16774"/>
                    <a:pt x="5272" y="16774"/>
                  </a:cubicBezTo>
                  <a:cubicBezTo>
                    <a:pt x="5747" y="16774"/>
                    <a:pt x="6135" y="16225"/>
                    <a:pt x="6135" y="15542"/>
                  </a:cubicBezTo>
                  <a:cubicBezTo>
                    <a:pt x="6135" y="14859"/>
                    <a:pt x="5747" y="14301"/>
                    <a:pt x="5272" y="14301"/>
                  </a:cubicBezTo>
                  <a:close/>
                  <a:moveTo>
                    <a:pt x="8170" y="14301"/>
                  </a:moveTo>
                  <a:cubicBezTo>
                    <a:pt x="7695" y="14301"/>
                    <a:pt x="7308" y="14859"/>
                    <a:pt x="7308" y="15542"/>
                  </a:cubicBezTo>
                  <a:cubicBezTo>
                    <a:pt x="7308" y="16225"/>
                    <a:pt x="7695" y="16774"/>
                    <a:pt x="8170" y="16774"/>
                  </a:cubicBezTo>
                  <a:cubicBezTo>
                    <a:pt x="8645" y="16774"/>
                    <a:pt x="9026" y="16225"/>
                    <a:pt x="9026" y="15542"/>
                  </a:cubicBezTo>
                  <a:cubicBezTo>
                    <a:pt x="9026" y="14859"/>
                    <a:pt x="8645" y="14301"/>
                    <a:pt x="8170" y="14301"/>
                  </a:cubicBezTo>
                  <a:close/>
                  <a:moveTo>
                    <a:pt x="11062" y="14301"/>
                  </a:moveTo>
                  <a:cubicBezTo>
                    <a:pt x="10587" y="14301"/>
                    <a:pt x="10199" y="14859"/>
                    <a:pt x="10199" y="15542"/>
                  </a:cubicBezTo>
                  <a:cubicBezTo>
                    <a:pt x="10199" y="16225"/>
                    <a:pt x="10587" y="16774"/>
                    <a:pt x="11062" y="16774"/>
                  </a:cubicBezTo>
                  <a:cubicBezTo>
                    <a:pt x="11537" y="16774"/>
                    <a:pt x="11917" y="16225"/>
                    <a:pt x="11917" y="15542"/>
                  </a:cubicBezTo>
                  <a:cubicBezTo>
                    <a:pt x="11917" y="14859"/>
                    <a:pt x="11537" y="14301"/>
                    <a:pt x="11062" y="14301"/>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a:fillRect/>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a:fillRect/>
          </a:stretch>
        </p:blipFill>
        <p:spPr>
          <a:xfrm flipH="1" flipV="1">
            <a:off x="6940062" y="0"/>
            <a:ext cx="5251938" cy="2631158"/>
          </a:xfrm>
          <a:prstGeom prst="rect">
            <a:avLst/>
          </a:prstGeom>
        </p:spPr>
      </p:pic>
      <p:grpSp>
        <p:nvGrpSpPr>
          <p:cNvPr id="2" name="组合 1"/>
          <p:cNvGrpSpPr/>
          <p:nvPr/>
        </p:nvGrpSpPr>
        <p:grpSpPr>
          <a:xfrm>
            <a:off x="3937442" y="1916725"/>
            <a:ext cx="4299857" cy="2279883"/>
            <a:chOff x="3912689" y="1812815"/>
            <a:chExt cx="4299857" cy="2279883"/>
          </a:xfrm>
        </p:grpSpPr>
        <p:grpSp>
          <p:nvGrpSpPr>
            <p:cNvPr id="17" name="Group 34"/>
            <p:cNvGrpSpPr/>
            <p:nvPr/>
          </p:nvGrpSpPr>
          <p:grpSpPr>
            <a:xfrm>
              <a:off x="3912689" y="3049435"/>
              <a:ext cx="4299857" cy="1043263"/>
              <a:chOff x="5121516" y="1422098"/>
              <a:chExt cx="4592339" cy="1043263"/>
            </a:xfrm>
          </p:grpSpPr>
          <p:sp>
            <p:nvSpPr>
              <p:cNvPr id="18" name="TextBox 35"/>
              <p:cNvSpPr txBox="1"/>
              <p:nvPr/>
            </p:nvSpPr>
            <p:spPr>
              <a:xfrm>
                <a:off x="5481747" y="1422098"/>
                <a:ext cx="423210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   设计理念</a:t>
                </a:r>
              </a:p>
            </p:txBody>
          </p:sp>
          <p:sp>
            <p:nvSpPr>
              <p:cNvPr id="19" name="TextBox 36"/>
              <p:cNvSpPr txBox="1"/>
              <p:nvPr/>
            </p:nvSpPr>
            <p:spPr>
              <a:xfrm>
                <a:off x="5121516" y="2144993"/>
                <a:ext cx="4232108" cy="320368"/>
              </a:xfrm>
              <a:prstGeom prst="rect">
                <a:avLst/>
              </a:prstGeom>
            </p:spPr>
            <p:txBody>
              <a:bodyPr vert="horz" wrap="square" lIns="48000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rPr>
                  <a:t>                Design Philosophy </a:t>
                </a:r>
              </a:p>
            </p:txBody>
          </p:sp>
        </p:gr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02</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3276</TotalTime>
  <Words>1476</Words>
  <Application>Microsoft Office PowerPoint</Application>
  <PresentationFormat>宽屏</PresentationFormat>
  <Paragraphs>179</Paragraphs>
  <Slides>22</Slides>
  <Notes>22</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字魂59号-创粗黑</vt:lpstr>
      <vt:lpstr>Arial</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陈 silver</cp:lastModifiedBy>
  <cp:revision>306</cp:revision>
  <dcterms:created xsi:type="dcterms:W3CDTF">2017-12-11T08:38:00Z</dcterms:created>
  <dcterms:modified xsi:type="dcterms:W3CDTF">2021-04-11T13:18:15Z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AA0F9BE7CBC445B98A201059CF4DFCAB</vt:lpwstr>
  </property>
</Properties>
</file>